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80" r:id="rId1"/>
  </p:sldMasterIdLst>
  <p:notesMasterIdLst>
    <p:notesMasterId r:id="rId32"/>
  </p:notesMasterIdLst>
  <p:handoutMasterIdLst>
    <p:handoutMasterId r:id="rId33"/>
  </p:handoutMasterIdLst>
  <p:sldIdLst>
    <p:sldId id="312" r:id="rId2"/>
    <p:sldId id="256" r:id="rId3"/>
    <p:sldId id="272" r:id="rId4"/>
    <p:sldId id="271" r:id="rId5"/>
    <p:sldId id="338" r:id="rId6"/>
    <p:sldId id="316" r:id="rId7"/>
    <p:sldId id="317" r:id="rId8"/>
    <p:sldId id="314" r:id="rId9"/>
    <p:sldId id="315" r:id="rId10"/>
    <p:sldId id="326" r:id="rId11"/>
    <p:sldId id="334" r:id="rId12"/>
    <p:sldId id="262" r:id="rId13"/>
    <p:sldId id="287" r:id="rId14"/>
    <p:sldId id="319" r:id="rId15"/>
    <p:sldId id="281" r:id="rId16"/>
    <p:sldId id="335" r:id="rId17"/>
    <p:sldId id="258" r:id="rId18"/>
    <p:sldId id="260" r:id="rId19"/>
    <p:sldId id="343" r:id="rId20"/>
    <p:sldId id="306" r:id="rId21"/>
    <p:sldId id="301" r:id="rId22"/>
    <p:sldId id="300" r:id="rId23"/>
    <p:sldId id="311" r:id="rId24"/>
    <p:sldId id="261" r:id="rId25"/>
    <p:sldId id="342" r:id="rId26"/>
    <p:sldId id="330" r:id="rId27"/>
    <p:sldId id="331" r:id="rId28"/>
    <p:sldId id="332" r:id="rId29"/>
    <p:sldId id="333" r:id="rId30"/>
    <p:sldId id="293" r:id="rId31"/>
  </p:sldIdLst>
  <p:sldSz cx="12192000" cy="6858000"/>
  <p:notesSz cx="7315200" cy="9601200"/>
  <p:embeddedFontLst>
    <p:embeddedFont>
      <p:font typeface="Book Antiqua" panose="02040602050305030304" pitchFamily="18" charset="0"/>
      <p:regular r:id="rId34"/>
      <p:bold r:id="rId35"/>
      <p:italic r:id="rId36"/>
      <p:boldItalic r:id="rId37"/>
    </p:embeddedFont>
    <p:embeddedFont>
      <p:font typeface="Candara" panose="020E0502030303020204" pitchFamily="34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CC"/>
    <a:srgbClr val="FF6699"/>
    <a:srgbClr val="CC3300"/>
    <a:srgbClr val="008000"/>
    <a:srgbClr val="CC9864"/>
    <a:srgbClr val="FFFF66"/>
    <a:srgbClr val="66FFFF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42" autoAdjust="0"/>
    <p:restoredTop sz="83282" autoAdjust="0"/>
  </p:normalViewPr>
  <p:slideViewPr>
    <p:cSldViewPr snapToGrid="0">
      <p:cViewPr varScale="1">
        <p:scale>
          <a:sx n="91" d="100"/>
          <a:sy n="91" d="100"/>
        </p:scale>
        <p:origin x="97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2628"/>
    </p:cViewPr>
  </p:sorterViewPr>
  <p:notesViewPr>
    <p:cSldViewPr snapToGrid="0">
      <p:cViewPr varScale="1">
        <p:scale>
          <a:sx n="74" d="100"/>
          <a:sy n="74" d="100"/>
        </p:scale>
        <p:origin x="2870" y="86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12.xml"/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8101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747" tIns="47873" rIns="95747" bIns="47873" numCol="1" anchor="t" anchorCtr="0" compatLnSpc="1">
            <a:prstTxWarp prst="textNoShape">
              <a:avLst/>
            </a:prstTxWarp>
          </a:bodyPr>
          <a:lstStyle>
            <a:lvl1pPr defTabSz="957263">
              <a:defRPr sz="1300">
                <a:latin typeface="Book Antiqua" pitchFamily="18" charset="0"/>
              </a:defRPr>
            </a:lvl1pPr>
          </a:lstStyle>
          <a:p>
            <a:endParaRPr lang="en-US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81013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747" tIns="47873" rIns="95747" bIns="47873" numCol="1" anchor="t" anchorCtr="0" compatLnSpc="1">
            <a:prstTxWarp prst="textNoShape">
              <a:avLst/>
            </a:prstTxWarp>
          </a:bodyPr>
          <a:lstStyle>
            <a:lvl1pPr algn="r" defTabSz="957263">
              <a:defRPr sz="1300">
                <a:latin typeface="Book Antiqua" pitchFamily="18" charset="0"/>
              </a:defRPr>
            </a:lvl1pPr>
          </a:lstStyle>
          <a:p>
            <a:endParaRPr lang="en-US"/>
          </a:p>
        </p:txBody>
      </p:sp>
      <p:sp>
        <p:nvSpPr>
          <p:cNvPr id="389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0188"/>
            <a:ext cx="3170237" cy="48101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5747" tIns="47873" rIns="95747" bIns="47873" numCol="1" anchor="b" anchorCtr="0" compatLnSpc="1">
            <a:prstTxWarp prst="textNoShape">
              <a:avLst/>
            </a:prstTxWarp>
          </a:bodyPr>
          <a:lstStyle>
            <a:lvl1pPr algn="r" defTabSz="957263">
              <a:defRPr sz="1300">
                <a:latin typeface="Book Antiqua" pitchFamily="18" charset="0"/>
              </a:defRPr>
            </a:lvl1pPr>
          </a:lstStyle>
          <a:p>
            <a:fld id="{39D2D9F2-BEEB-4B10-9BAF-7FF3E05CDC4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38919" name="Rectangle 7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4795838" cy="481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47" tIns="47873" rIns="95747" bIns="47873" numCol="1" anchor="b" anchorCtr="0" compatLnSpc="1">
            <a:prstTxWarp prst="textNoShape">
              <a:avLst/>
            </a:prstTxWarp>
          </a:bodyPr>
          <a:lstStyle>
            <a:lvl1pPr defTabSz="957263">
              <a:defRPr sz="1300">
                <a:effectLst>
                  <a:outerShdw blurRad="38100" dist="38100" dir="2700000" algn="tl">
                    <a:srgbClr val="C0C0C0"/>
                  </a:outerShdw>
                </a:effectLst>
              </a:defRPr>
            </a:lvl1pPr>
          </a:lstStyle>
          <a:p>
            <a:r>
              <a:rPr lang="en-US" dirty="0"/>
              <a:t>CEE 4520: Sustainable Safe Water on Tap</a:t>
            </a:r>
          </a:p>
          <a:p>
            <a:r>
              <a:rPr lang="en-US" dirty="0"/>
              <a:t>Monroe Weber-Shirk</a:t>
            </a:r>
          </a:p>
        </p:txBody>
      </p:sp>
    </p:spTree>
    <p:extLst>
      <p:ext uri="{BB962C8B-B14F-4D97-AF65-F5344CB8AC3E}">
        <p14:creationId xmlns:p14="http://schemas.microsoft.com/office/powerpoint/2010/main" val="30664331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2.jpeg>
</file>

<file path=ppt/media/image3.pn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994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med.stanford.edu/news/all-news/2013/02/immune-systems-of-healthy-adults-remember-germs-to-which-theyve-never-been-exposed-stanford-study-finds.html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6104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F549CB5-A686-47F4-80B8-FD757FBBD966}" type="slidenum">
              <a:rPr lang="en-US"/>
              <a:pPr/>
              <a:t>12</a:t>
            </a:fld>
            <a:endParaRPr lang="en-US"/>
          </a:p>
        </p:txBody>
      </p:sp>
      <p:sp>
        <p:nvSpPr>
          <p:cNvPr id="860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2223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8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r>
              <a:rPr lang="en-US" dirty="0"/>
              <a:t>Do you ask friends</a:t>
            </a:r>
            <a:r>
              <a:rPr lang="en-US" baseline="0" dirty="0"/>
              <a:t> to cough on you?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Arial" pitchFamily="34" charset="0"/>
                <a:ea typeface="+mn-ea"/>
                <a:cs typeface="+mn-cs"/>
              </a:rPr>
              <a:t>“This cross-reactivity could explain why exposure to common bugs in the dirt and in our homes renders us less susceptible to dangerous infectious agents.” </a:t>
            </a:r>
            <a:r>
              <a:rPr lang="en-US" dirty="0">
                <a:hlinkClick r:id="rId3"/>
              </a:rPr>
              <a:t>http://med.stanford.edu/news/all-news/2013/02/immune-systems-of-healthy-adults-remember-germs-to-which-theyve-never-been-exposed-stanford-study-finds.html</a:t>
            </a:r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59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69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r>
              <a:rPr lang="en-US" dirty="0"/>
              <a:t>http://water.epa.gov/drink/contaminants/index.cfm</a:t>
            </a:r>
          </a:p>
          <a:p>
            <a:r>
              <a:rPr lang="en-US" dirty="0"/>
              <a:t>Also see WHO</a:t>
            </a:r>
            <a:r>
              <a:rPr lang="en-US" baseline="0" dirty="0"/>
              <a:t> at http://www.who.int/water_sanitation_health/dwq/2edvol1c.pdf?ua=1</a:t>
            </a:r>
            <a:endParaRPr lang="en-US"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80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4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54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64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095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r>
              <a:rPr lang="en-US" dirty="0"/>
              <a:t>http://water.epa.gov/drink/contaminants/index.cfm#Secondary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ln/>
        </p:spPr>
        <p:txBody>
          <a:bodyPr/>
          <a:lstStyle/>
          <a:p>
            <a:fld id="{0B183696-AC55-4364-908A-84BD9A70CB34}" type="slidenum">
              <a:rPr lang="en-US"/>
              <a:pPr/>
              <a:t>26</a:t>
            </a:fld>
            <a:endParaRPr lang="en-US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http://www.cdc.gov/safewater/about_pages/chlorinationtable.htm</a:t>
            </a:r>
          </a:p>
          <a:p>
            <a:r>
              <a:rPr lang="en-US" dirty="0"/>
              <a:t>I calculated the Ct for a </a:t>
            </a:r>
            <a:r>
              <a:rPr lang="en-US" dirty="0" err="1"/>
              <a:t>pC</a:t>
            </a:r>
            <a:r>
              <a:rPr lang="en-US" dirty="0"/>
              <a:t>* of 1. This assumes that chick’s law applies and that die off is proportional to the concentration.</a:t>
            </a:r>
          </a:p>
          <a:p>
            <a:endParaRPr lang="en-US" dirty="0"/>
          </a:p>
          <a:p>
            <a:r>
              <a:rPr lang="en-US" dirty="0"/>
              <a:t>0.15 mg/L of chlorine for 1 minute would kill</a:t>
            </a:r>
            <a:r>
              <a:rPr lang="en-US" baseline="0" dirty="0"/>
              <a:t> 90% of E. coli!</a:t>
            </a:r>
            <a:endParaRPr lang="en-US" dirty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ln/>
        </p:spPr>
        <p:txBody>
          <a:bodyPr/>
          <a:lstStyle/>
          <a:p>
            <a:fld id="{57D76575-0D43-47BD-A359-E467D9549512}" type="slidenum">
              <a:rPr lang="en-US"/>
              <a:pPr/>
              <a:t>27</a:t>
            </a:fld>
            <a:endParaRPr lang="en-US"/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http://www.cdc.gov/safewater/about_pages/chlorinationtable.htm</a:t>
            </a:r>
          </a:p>
          <a:p>
            <a:r>
              <a:rPr lang="en-US"/>
              <a:t>I calculated the Ct for a pC* of 1. This assumes that chick’s law applies and that die off is proportional to the concentration.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ln/>
        </p:spPr>
        <p:txBody>
          <a:bodyPr/>
          <a:lstStyle/>
          <a:p>
            <a:fld id="{0B913662-06B7-41C0-ABA9-B5EC83BEC27D}" type="slidenum">
              <a:rPr lang="en-US"/>
              <a:pPr/>
              <a:t>28</a:t>
            </a:fld>
            <a:endParaRPr lang="en-US"/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http://www.cdc.gov/safewater/about_pages/chlorinationtable.htm</a:t>
            </a:r>
          </a:p>
          <a:p>
            <a:r>
              <a:rPr lang="en-US"/>
              <a:t>I calculated the Ct for a pC* of 1. This assumes that chick’s law applies and that die off is proportional to the concentration.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950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16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5747" tIns="47873" rIns="95747" bIns="47873"/>
          <a:lstStyle/>
          <a:p>
            <a:r>
              <a:rPr lang="en-US"/>
              <a:t>http://www.ph.ucla.edu/epi/snow/southwarkwatercompany.html (comments)</a:t>
            </a:r>
          </a:p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5747" tIns="47873" rIns="95747" bIns="47873"/>
          <a:lstStyle/>
          <a:p>
            <a:r>
              <a:rPr lang="en-US" dirty="0"/>
              <a:t>http://wwwihm.nlm.nih.gov/ihm/images/A/24/183.jpg</a:t>
            </a:r>
          </a:p>
          <a:p>
            <a:r>
              <a:rPr lang="en-US" dirty="0"/>
              <a:t>Direct reuse without treatment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2117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95747" tIns="47873" rIns="95747" bIns="47873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101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dirty="0"/>
              <a:t>What</a:t>
            </a:r>
            <a:r>
              <a:rPr lang="en-US" baseline="0" dirty="0"/>
              <a:t> technology that is commonly found in homes plays an important role in breaking the Fecal-Oral pathway? SINKS!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7370618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s-HN" dirty="0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B608DEC9-C5BD-4C56-9832-D21280B1850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9351818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1093647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E1BC8-03A5-44F1-8032-E3AA8C1ADE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7184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541712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2318" y="1600200"/>
            <a:ext cx="541712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7BF32F1-D4B8-44AC-AE82-5CFFFC5BCA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515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130530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535113"/>
            <a:ext cx="555015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" y="2174875"/>
            <a:ext cx="555015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24438" y="1535113"/>
            <a:ext cx="55523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24438" y="2174875"/>
            <a:ext cx="55523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C38741-0E16-454C-AAE6-54FF5461EB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60216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6F5AD1-EA0A-40E3-B09D-22D881CAF1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56586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A50BEC0-5E12-451A-B12F-0C10C6E5DFC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00228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3CB27164-5EB9-407F-9495-61B9CF9E484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57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199" y="228600"/>
            <a:ext cx="11305309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11305308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67233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648200" y="6267233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628908" y="6267233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8A7767DA-064F-44E4-98D4-231C2DF3CA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7201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</p:sldLayoutIdLst>
  <p:transition>
    <p:fade/>
  </p:transition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jpe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slide" Target="slide14.xml"/><Relationship Id="rId4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guaClara/SWOT/wiki/Bad-Bug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ature.com/news/early-exposure-to-germs-has-lasting-benefits-1.10294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med.stanford.edu/news/all-news/2013/02/immune-systems-of-healthy-adults-remember-germs-to-which-theyve-never-been-exposed-stanford-study-finds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teams/environment-climate-change-and-health/water-sanitation-and-health/water-safety-and-quality/drinking-water-quality-guidelines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pa.gov/safewater/mcl.html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pa.gov/safewater/mcl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pa.gov/ground-water-and-drinking-water/national-primary-drinking-water-regulations#Organic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iaspub.epa.gov/tdb/pages/contaminant/findContaminant.do" TargetMode="External"/><Relationship Id="rId2" Type="http://schemas.openxmlformats.org/officeDocument/2006/relationships/hyperlink" Target="https://github.com/AguaClara/SWOT/wiki/Contaminant-Treatmen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slide" Target="slide14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pa.gov/ground-water-and-drinking-water/national-primary-drinking-water-regulations#thre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epa.gov/ground-water-and-drinking-water/national-primary-drinking-water-regulations" TargetMode="External"/><Relationship Id="rId4" Type="http://schemas.openxmlformats.org/officeDocument/2006/relationships/hyperlink" Target="https://www.epa.gov/ground-water-and-drinking-water/national-primary-drinking-water-regulations#four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ater.epa.gov/drink/contaminants/index.cfm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dc.gov/safewater/knowreferences.ht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cdc.gov/ncidod/dbmd/diseaseinfo/typhoidfever_g.htm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dc.gov/safewater/knowreferences.htm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ebdev.cdc.gov/ncidod/diseases/parvovirus/B19.htm" TargetMode="External"/><Relationship Id="rId4" Type="http://schemas.openxmlformats.org/officeDocument/2006/relationships/hyperlink" Target="http://www.cdc.gov/ncidod/dvrd/nrevss/eadfeat.htm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dc.gov/safewater/knowreferences.htm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AguaClara/SWOT/wiki/Bad-Bugs" TargetMode="External"/><Relationship Id="rId4" Type="http://schemas.openxmlformats.org/officeDocument/2006/relationships/hyperlink" Target="http://www.cdc.gov/ncidod/dpd/parasites/giardiasis/default.htm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1907645" y="2471808"/>
            <a:ext cx="8850680" cy="1143000"/>
          </a:xfrm>
          <a:effectLst/>
        </p:spPr>
        <p:txBody>
          <a:bodyPr/>
          <a:lstStyle/>
          <a:p>
            <a:r>
              <a:rPr lang="en-US" dirty="0"/>
              <a:t>Drinking Water Contaminants</a:t>
            </a:r>
          </a:p>
        </p:txBody>
      </p:sp>
      <p:pic>
        <p:nvPicPr>
          <p:cNvPr id="4" name="Picture 2" descr="http://www.indiawaterreview.in/pimgs/545_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4650" y="-21652"/>
            <a:ext cx="2867350" cy="2389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www.sarvajal.com/images/slum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26244"/>
            <a:ext cx="2816079" cy="3131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5" cstate="screen"/>
          <a:srcRect r="10811"/>
          <a:stretch>
            <a:fillRect/>
          </a:stretch>
        </p:blipFill>
        <p:spPr bwMode="auto">
          <a:xfrm>
            <a:off x="0" y="0"/>
            <a:ext cx="2806929" cy="23603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DSC_0437"/>
          <p:cNvPicPr>
            <a:picLocks noGrp="1" noChangeAspect="1"/>
          </p:cNvPicPr>
          <p:nvPr isPhoto="1"/>
        </p:nvPicPr>
        <p:blipFill>
          <a:blip r:embed="rId6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4377" y="-7109"/>
            <a:ext cx="3562825" cy="2360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IMG_3209"/>
          <p:cNvPicPr>
            <a:picLocks noGrp="1" noChangeAspect="1"/>
          </p:cNvPicPr>
          <p:nvPr isPhoto="1"/>
        </p:nvPicPr>
        <p:blipFill>
          <a:blip r:embed="rId7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6325" y="3726244"/>
            <a:ext cx="4175675" cy="3131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2" descr="H:\Pictures Library\India July 2014\IMG_3295.JP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83" r="11991"/>
          <a:stretch/>
        </p:blipFill>
        <p:spPr bwMode="auto">
          <a:xfrm>
            <a:off x="3893621" y="3726244"/>
            <a:ext cx="3045161" cy="3131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"/>
          <p:cNvSpPr>
            <a:spLocks noGrp="1" noChangeArrowheads="1"/>
          </p:cNvSpPr>
          <p:nvPr>
            <p:ph type="title"/>
          </p:nvPr>
        </p:nvSpPr>
        <p:spPr>
          <a:xfrm>
            <a:off x="539883" y="139426"/>
            <a:ext cx="8773479" cy="1143000"/>
          </a:xfrm>
          <a:effectLst/>
        </p:spPr>
        <p:txBody>
          <a:bodyPr/>
          <a:lstStyle/>
          <a:p>
            <a:r>
              <a:rPr lang="en-US" dirty="0"/>
              <a:t>Fecal-Oral Pathways</a:t>
            </a:r>
          </a:p>
        </p:txBody>
      </p:sp>
      <p:sp>
        <p:nvSpPr>
          <p:cNvPr id="169987" name="Oval 3"/>
          <p:cNvSpPr>
            <a:spLocks noChangeArrowheads="1"/>
          </p:cNvSpPr>
          <p:nvPr/>
        </p:nvSpPr>
        <p:spPr bwMode="auto">
          <a:xfrm>
            <a:off x="1747337" y="2709720"/>
            <a:ext cx="1344612" cy="968375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square" anchor="ctr">
            <a:spAutoFit/>
          </a:bodyPr>
          <a:lstStyle/>
          <a:p>
            <a:pPr algn="ctr"/>
            <a:r>
              <a:rPr lang="en-US" sz="2000"/>
              <a:t>Human excreta</a:t>
            </a:r>
          </a:p>
        </p:txBody>
      </p:sp>
      <p:sp>
        <p:nvSpPr>
          <p:cNvPr id="169988" name="Oval 4"/>
          <p:cNvSpPr>
            <a:spLocks noChangeArrowheads="1"/>
          </p:cNvSpPr>
          <p:nvPr/>
        </p:nvSpPr>
        <p:spPr bwMode="auto">
          <a:xfrm>
            <a:off x="1728287" y="5378307"/>
            <a:ext cx="1344612" cy="968375"/>
          </a:xfrm>
          <a:prstGeom prst="ellipse">
            <a:avLst/>
          </a:prstGeom>
          <a:noFill/>
          <a:ln w="28575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square" anchor="ctr">
            <a:spAutoFit/>
          </a:bodyPr>
          <a:lstStyle/>
          <a:p>
            <a:pPr algn="ctr"/>
            <a:r>
              <a:rPr lang="en-US" sz="2000"/>
              <a:t>Animal excreta</a:t>
            </a:r>
          </a:p>
        </p:txBody>
      </p:sp>
      <p:sp>
        <p:nvSpPr>
          <p:cNvPr id="169989" name="AutoShape 5"/>
          <p:cNvSpPr>
            <a:spLocks noChangeArrowheads="1"/>
          </p:cNvSpPr>
          <p:nvPr/>
        </p:nvSpPr>
        <p:spPr bwMode="auto">
          <a:xfrm>
            <a:off x="3376112" y="2830370"/>
            <a:ext cx="1912937" cy="781050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anchor="ctr">
            <a:spAutoFit/>
          </a:bodyPr>
          <a:lstStyle/>
          <a:p>
            <a:pPr algn="ctr"/>
            <a:r>
              <a:rPr lang="en-US" sz="2000"/>
              <a:t>Dry sanitation involving reuse</a:t>
            </a:r>
          </a:p>
        </p:txBody>
      </p:sp>
      <p:sp>
        <p:nvSpPr>
          <p:cNvPr id="169990" name="AutoShape 6"/>
          <p:cNvSpPr>
            <a:spLocks noChangeArrowheads="1"/>
          </p:cNvSpPr>
          <p:nvPr/>
        </p:nvSpPr>
        <p:spPr bwMode="auto">
          <a:xfrm>
            <a:off x="3420562" y="3773345"/>
            <a:ext cx="1693457" cy="781050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accent2"/>
            </a:solidFill>
            <a:round/>
            <a:headEnd type="none" w="lg" len="med"/>
            <a:tailEnd type="none" w="lg" len="med"/>
          </a:ln>
          <a:effectLst/>
        </p:spPr>
        <p:txBody>
          <a:bodyPr wrap="square" anchor="ctr">
            <a:spAutoFit/>
          </a:bodyPr>
          <a:lstStyle/>
          <a:p>
            <a:pPr algn="ctr"/>
            <a:r>
              <a:rPr lang="en-US" sz="2000"/>
              <a:t>Waterborne sewage</a:t>
            </a:r>
          </a:p>
        </p:txBody>
      </p:sp>
      <p:sp>
        <p:nvSpPr>
          <p:cNvPr id="169991" name="AutoShape 7"/>
          <p:cNvSpPr>
            <a:spLocks noChangeArrowheads="1"/>
          </p:cNvSpPr>
          <p:nvPr/>
        </p:nvSpPr>
        <p:spPr bwMode="auto">
          <a:xfrm>
            <a:off x="3459474" y="4706795"/>
            <a:ext cx="1827212" cy="781050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anchor="ctr">
            <a:spAutoFit/>
          </a:bodyPr>
          <a:lstStyle/>
          <a:p>
            <a:pPr algn="ctr"/>
            <a:r>
              <a:rPr lang="en-US" sz="2000"/>
              <a:t>Non recycling latrines</a:t>
            </a:r>
          </a:p>
        </p:txBody>
      </p:sp>
      <p:sp>
        <p:nvSpPr>
          <p:cNvPr id="169992" name="Rectangle 8"/>
          <p:cNvSpPr>
            <a:spLocks noChangeArrowheads="1"/>
          </p:cNvSpPr>
          <p:nvPr/>
        </p:nvSpPr>
        <p:spPr bwMode="auto">
          <a:xfrm>
            <a:off x="5843087" y="5906945"/>
            <a:ext cx="604837" cy="40957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n-US" sz="2000"/>
              <a:t>Soil</a:t>
            </a:r>
          </a:p>
        </p:txBody>
      </p:sp>
      <p:sp>
        <p:nvSpPr>
          <p:cNvPr id="169993" name="Rectangle 9"/>
          <p:cNvSpPr>
            <a:spLocks noChangeArrowheads="1"/>
          </p:cNvSpPr>
          <p:nvPr/>
        </p:nvSpPr>
        <p:spPr bwMode="auto">
          <a:xfrm>
            <a:off x="5650999" y="3268520"/>
            <a:ext cx="989013" cy="714375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 type="none" w="lg" len="med"/>
            <a:tailEnd type="none" w="lg" len="med"/>
          </a:ln>
          <a:effectLst/>
        </p:spPr>
        <p:txBody>
          <a:bodyPr anchor="ctr">
            <a:spAutoFit/>
          </a:bodyPr>
          <a:lstStyle/>
          <a:p>
            <a:pPr algn="ctr"/>
            <a:r>
              <a:rPr lang="en-US" sz="2000"/>
              <a:t>Surface water</a:t>
            </a:r>
          </a:p>
        </p:txBody>
      </p:sp>
      <p:sp>
        <p:nvSpPr>
          <p:cNvPr id="169994" name="Rectangle 10"/>
          <p:cNvSpPr>
            <a:spLocks noChangeArrowheads="1"/>
          </p:cNvSpPr>
          <p:nvPr/>
        </p:nvSpPr>
        <p:spPr bwMode="auto">
          <a:xfrm>
            <a:off x="5617662" y="4292457"/>
            <a:ext cx="1055687" cy="714375"/>
          </a:xfrm>
          <a:prstGeom prst="rect">
            <a:avLst/>
          </a:prstGeom>
          <a:noFill/>
          <a:ln w="28575">
            <a:solidFill>
              <a:schemeClr val="accent2"/>
            </a:solidFill>
            <a:miter lim="800000"/>
            <a:headEnd type="none" w="lg" len="med"/>
            <a:tailEnd type="none" w="lg" len="med"/>
          </a:ln>
          <a:effectLst/>
        </p:spPr>
        <p:txBody>
          <a:bodyPr anchor="ctr">
            <a:spAutoFit/>
          </a:bodyPr>
          <a:lstStyle/>
          <a:p>
            <a:pPr algn="ctr"/>
            <a:r>
              <a:rPr lang="en-US" sz="2000"/>
              <a:t>Ground water</a:t>
            </a:r>
          </a:p>
        </p:txBody>
      </p:sp>
      <p:sp>
        <p:nvSpPr>
          <p:cNvPr id="169995" name="AutoShape 11"/>
          <p:cNvSpPr>
            <a:spLocks noChangeArrowheads="1"/>
          </p:cNvSpPr>
          <p:nvPr/>
        </p:nvSpPr>
        <p:spPr bwMode="auto">
          <a:xfrm>
            <a:off x="8562474" y="5351320"/>
            <a:ext cx="982663" cy="561975"/>
          </a:xfrm>
          <a:prstGeom prst="hexagon">
            <a:avLst>
              <a:gd name="adj" fmla="val 43715"/>
              <a:gd name="vf" fmla="val 115470"/>
            </a:avLst>
          </a:prstGeom>
          <a:noFill/>
          <a:ln w="28575">
            <a:solidFill>
              <a:schemeClr val="tx1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n-US" sz="2000"/>
              <a:t>Food</a:t>
            </a:r>
          </a:p>
        </p:txBody>
      </p:sp>
      <p:sp>
        <p:nvSpPr>
          <p:cNvPr id="169996" name="AutoShape 12"/>
          <p:cNvSpPr>
            <a:spLocks noChangeArrowheads="1"/>
          </p:cNvSpPr>
          <p:nvPr/>
        </p:nvSpPr>
        <p:spPr bwMode="auto">
          <a:xfrm>
            <a:off x="8332286" y="2513485"/>
            <a:ext cx="1930749" cy="1043345"/>
          </a:xfrm>
          <a:prstGeom prst="hexagon">
            <a:avLst>
              <a:gd name="adj" fmla="val 39252"/>
              <a:gd name="vf" fmla="val 115470"/>
            </a:avLst>
          </a:prstGeom>
          <a:noFill/>
          <a:ln w="28575">
            <a:solidFill>
              <a:schemeClr val="hlink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square" anchor="ctr">
            <a:spAutoFit/>
          </a:bodyPr>
          <a:lstStyle/>
          <a:p>
            <a:pPr algn="ctr"/>
            <a:r>
              <a:rPr lang="en-US" sz="2000" dirty="0"/>
              <a:t>Drinking water</a:t>
            </a:r>
          </a:p>
        </p:txBody>
      </p:sp>
      <p:sp>
        <p:nvSpPr>
          <p:cNvPr id="169997" name="AutoShape 13"/>
          <p:cNvSpPr>
            <a:spLocks noChangeArrowheads="1"/>
          </p:cNvSpPr>
          <p:nvPr/>
        </p:nvSpPr>
        <p:spPr bwMode="auto">
          <a:xfrm>
            <a:off x="9313362" y="4155932"/>
            <a:ext cx="1098550" cy="714375"/>
          </a:xfrm>
          <a:prstGeom prst="diamond">
            <a:avLst/>
          </a:prstGeom>
          <a:noFill/>
          <a:ln w="28575">
            <a:solidFill>
              <a:schemeClr val="tx1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n-US" sz="2000"/>
              <a:t>Oral</a:t>
            </a:r>
          </a:p>
        </p:txBody>
      </p:sp>
      <p:sp>
        <p:nvSpPr>
          <p:cNvPr id="169998" name="Text Box 14"/>
          <p:cNvSpPr txBox="1">
            <a:spLocks noChangeArrowheads="1"/>
          </p:cNvSpPr>
          <p:nvPr/>
        </p:nvSpPr>
        <p:spPr bwMode="auto">
          <a:xfrm>
            <a:off x="1891799" y="1630220"/>
            <a:ext cx="1150938" cy="701675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>
            <a:spAutoFit/>
          </a:bodyPr>
          <a:lstStyle/>
          <a:p>
            <a:pPr algn="ctr"/>
            <a:r>
              <a:rPr lang="en-US" sz="2000" dirty="0"/>
              <a:t>Pathogen source</a:t>
            </a:r>
          </a:p>
        </p:txBody>
      </p:sp>
      <p:sp>
        <p:nvSpPr>
          <p:cNvPr id="169999" name="Text Box 15"/>
          <p:cNvSpPr txBox="1">
            <a:spLocks noChangeArrowheads="1"/>
          </p:cNvSpPr>
          <p:nvPr/>
        </p:nvSpPr>
        <p:spPr bwMode="auto">
          <a:xfrm>
            <a:off x="3655512" y="1595295"/>
            <a:ext cx="1341437" cy="701675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>
            <a:spAutoFit/>
          </a:bodyPr>
          <a:lstStyle/>
          <a:p>
            <a:pPr algn="ctr"/>
            <a:r>
              <a:rPr lang="en-US" sz="2000"/>
              <a:t>Sanitation method</a:t>
            </a:r>
          </a:p>
        </p:txBody>
      </p:sp>
      <p:sp>
        <p:nvSpPr>
          <p:cNvPr id="170000" name="AutoShape 16"/>
          <p:cNvSpPr>
            <a:spLocks noChangeArrowheads="1"/>
          </p:cNvSpPr>
          <p:nvPr/>
        </p:nvSpPr>
        <p:spPr bwMode="auto">
          <a:xfrm>
            <a:off x="3601537" y="5603732"/>
            <a:ext cx="1463675" cy="781050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square" anchor="ctr">
            <a:spAutoFit/>
          </a:bodyPr>
          <a:lstStyle/>
          <a:p>
            <a:pPr algn="ctr"/>
            <a:r>
              <a:rPr lang="en-US" sz="2000"/>
              <a:t>Land application</a:t>
            </a:r>
          </a:p>
        </p:txBody>
      </p:sp>
      <p:cxnSp>
        <p:nvCxnSpPr>
          <p:cNvPr id="170001" name="AutoShape 17"/>
          <p:cNvCxnSpPr>
            <a:cxnSpLocks noChangeShapeType="1"/>
            <a:stCxn id="169987" idx="6"/>
            <a:endCxn id="169989" idx="1"/>
          </p:cNvCxnSpPr>
          <p:nvPr/>
        </p:nvCxnSpPr>
        <p:spPr bwMode="auto">
          <a:xfrm>
            <a:off x="3091949" y="3193907"/>
            <a:ext cx="284163" cy="26988"/>
          </a:xfrm>
          <a:prstGeom prst="curvedConnector3">
            <a:avLst>
              <a:gd name="adj1" fmla="val 49722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02" name="AutoShape 18"/>
          <p:cNvCxnSpPr>
            <a:cxnSpLocks noChangeShapeType="1"/>
            <a:stCxn id="169987" idx="6"/>
            <a:endCxn id="169991" idx="1"/>
          </p:cNvCxnSpPr>
          <p:nvPr/>
        </p:nvCxnSpPr>
        <p:spPr bwMode="auto">
          <a:xfrm>
            <a:off x="3091949" y="3193908"/>
            <a:ext cx="367525" cy="1903412"/>
          </a:xfrm>
          <a:prstGeom prst="curvedConnector3">
            <a:avLst>
              <a:gd name="adj1" fmla="val 28826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03" name="AutoShape 19"/>
          <p:cNvCxnSpPr>
            <a:cxnSpLocks noChangeShapeType="1"/>
            <a:stCxn id="169987" idx="6"/>
            <a:endCxn id="169990" idx="1"/>
          </p:cNvCxnSpPr>
          <p:nvPr/>
        </p:nvCxnSpPr>
        <p:spPr bwMode="auto">
          <a:xfrm>
            <a:off x="3091949" y="3193908"/>
            <a:ext cx="328613" cy="969962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04" name="AutoShape 20"/>
          <p:cNvCxnSpPr>
            <a:cxnSpLocks noChangeShapeType="1"/>
            <a:stCxn id="169987" idx="6"/>
            <a:endCxn id="170000" idx="1"/>
          </p:cNvCxnSpPr>
          <p:nvPr/>
        </p:nvCxnSpPr>
        <p:spPr bwMode="auto">
          <a:xfrm>
            <a:off x="3091949" y="3193907"/>
            <a:ext cx="509588" cy="2800350"/>
          </a:xfrm>
          <a:prstGeom prst="curvedConnector3">
            <a:avLst>
              <a:gd name="adj1" fmla="val -5516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sp>
        <p:nvSpPr>
          <p:cNvPr id="170006" name="Text Box 22"/>
          <p:cNvSpPr txBox="1">
            <a:spLocks noChangeArrowheads="1"/>
          </p:cNvSpPr>
          <p:nvPr/>
        </p:nvSpPr>
        <p:spPr bwMode="auto">
          <a:xfrm>
            <a:off x="5465262" y="1869932"/>
            <a:ext cx="1508125" cy="396875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Environment</a:t>
            </a:r>
          </a:p>
        </p:txBody>
      </p:sp>
      <p:sp>
        <p:nvSpPr>
          <p:cNvPr id="170007" name="Text Box 23"/>
          <p:cNvSpPr txBox="1">
            <a:spLocks noChangeArrowheads="1"/>
          </p:cNvSpPr>
          <p:nvPr/>
        </p:nvSpPr>
        <p:spPr bwMode="auto">
          <a:xfrm>
            <a:off x="6943224" y="1909620"/>
            <a:ext cx="1169988" cy="396875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pPr algn="ctr"/>
            <a:r>
              <a:rPr lang="en-US" sz="2000"/>
              <a:t>Transport</a:t>
            </a:r>
          </a:p>
        </p:txBody>
      </p:sp>
      <p:sp>
        <p:nvSpPr>
          <p:cNvPr id="170008" name="AutoShape 24"/>
          <p:cNvSpPr>
            <a:spLocks noChangeArrowheads="1"/>
          </p:cNvSpPr>
          <p:nvPr/>
        </p:nvSpPr>
        <p:spPr bwMode="auto">
          <a:xfrm>
            <a:off x="7068637" y="2746232"/>
            <a:ext cx="939800" cy="714375"/>
          </a:xfrm>
          <a:prstGeom prst="rightArrow">
            <a:avLst>
              <a:gd name="adj1" fmla="val 50000"/>
              <a:gd name="adj2" fmla="val 32889"/>
            </a:avLst>
          </a:prstGeom>
          <a:noFill/>
          <a:ln w="28575">
            <a:solidFill>
              <a:schemeClr val="accent1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n-US" sz="2000"/>
              <a:t>Hands</a:t>
            </a:r>
          </a:p>
        </p:txBody>
      </p:sp>
      <p:sp>
        <p:nvSpPr>
          <p:cNvPr id="170009" name="AutoShape 25"/>
          <p:cNvSpPr>
            <a:spLocks noChangeArrowheads="1"/>
          </p:cNvSpPr>
          <p:nvPr/>
        </p:nvSpPr>
        <p:spPr bwMode="auto">
          <a:xfrm>
            <a:off x="7100387" y="4692507"/>
            <a:ext cx="890587" cy="714375"/>
          </a:xfrm>
          <a:prstGeom prst="rightArrow">
            <a:avLst>
              <a:gd name="adj1" fmla="val 50000"/>
              <a:gd name="adj2" fmla="val 31167"/>
            </a:avLst>
          </a:prstGeom>
          <a:noFill/>
          <a:ln w="28575">
            <a:solidFill>
              <a:schemeClr val="tx1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n-US" sz="2000"/>
              <a:t>Crops</a:t>
            </a:r>
          </a:p>
        </p:txBody>
      </p:sp>
      <p:cxnSp>
        <p:nvCxnSpPr>
          <p:cNvPr id="170011" name="AutoShape 27"/>
          <p:cNvCxnSpPr>
            <a:cxnSpLocks noChangeShapeType="1"/>
            <a:stCxn id="169990" idx="3"/>
            <a:endCxn id="169993" idx="1"/>
          </p:cNvCxnSpPr>
          <p:nvPr/>
        </p:nvCxnSpPr>
        <p:spPr bwMode="auto">
          <a:xfrm flipV="1">
            <a:off x="5114019" y="3625708"/>
            <a:ext cx="536980" cy="538162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accent2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12" name="AutoShape 28"/>
          <p:cNvCxnSpPr>
            <a:cxnSpLocks noChangeShapeType="1"/>
            <a:stCxn id="169990" idx="3"/>
            <a:endCxn id="169994" idx="1"/>
          </p:cNvCxnSpPr>
          <p:nvPr/>
        </p:nvCxnSpPr>
        <p:spPr bwMode="auto">
          <a:xfrm>
            <a:off x="5114019" y="4163870"/>
            <a:ext cx="503643" cy="485775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accent2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13" name="AutoShape 29"/>
          <p:cNvCxnSpPr>
            <a:cxnSpLocks noChangeShapeType="1"/>
            <a:stCxn id="169991" idx="3"/>
            <a:endCxn id="169994" idx="1"/>
          </p:cNvCxnSpPr>
          <p:nvPr/>
        </p:nvCxnSpPr>
        <p:spPr bwMode="auto">
          <a:xfrm flipV="1">
            <a:off x="5286686" y="4649645"/>
            <a:ext cx="330976" cy="447675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sp>
        <p:nvSpPr>
          <p:cNvPr id="170014" name="AutoShape 30"/>
          <p:cNvSpPr>
            <a:spLocks noChangeArrowheads="1"/>
          </p:cNvSpPr>
          <p:nvPr/>
        </p:nvSpPr>
        <p:spPr bwMode="auto">
          <a:xfrm>
            <a:off x="7157537" y="5665645"/>
            <a:ext cx="760412" cy="714375"/>
          </a:xfrm>
          <a:prstGeom prst="rightArrow">
            <a:avLst>
              <a:gd name="adj1" fmla="val 50000"/>
              <a:gd name="adj2" fmla="val 26611"/>
            </a:avLst>
          </a:prstGeom>
          <a:noFill/>
          <a:ln w="28575">
            <a:solidFill>
              <a:schemeClr val="tx1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n-US" sz="2000"/>
              <a:t>Flies</a:t>
            </a:r>
          </a:p>
        </p:txBody>
      </p:sp>
      <p:cxnSp>
        <p:nvCxnSpPr>
          <p:cNvPr id="170015" name="AutoShape 31"/>
          <p:cNvCxnSpPr>
            <a:cxnSpLocks noChangeShapeType="1"/>
            <a:stCxn id="169992" idx="3"/>
            <a:endCxn id="170009" idx="1"/>
          </p:cNvCxnSpPr>
          <p:nvPr/>
        </p:nvCxnSpPr>
        <p:spPr bwMode="auto">
          <a:xfrm flipV="1">
            <a:off x="6447924" y="5049695"/>
            <a:ext cx="652463" cy="1062037"/>
          </a:xfrm>
          <a:prstGeom prst="curvedConnector3">
            <a:avLst>
              <a:gd name="adj1" fmla="val 49880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16" name="AutoShape 32"/>
          <p:cNvCxnSpPr>
            <a:cxnSpLocks noChangeShapeType="1"/>
            <a:stCxn id="169993" idx="3"/>
            <a:endCxn id="170009" idx="1"/>
          </p:cNvCxnSpPr>
          <p:nvPr/>
        </p:nvCxnSpPr>
        <p:spPr bwMode="auto">
          <a:xfrm>
            <a:off x="6640012" y="3625707"/>
            <a:ext cx="460375" cy="1423988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accent2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17" name="AutoShape 33"/>
          <p:cNvCxnSpPr>
            <a:cxnSpLocks noChangeShapeType="1"/>
            <a:stCxn id="170008" idx="3"/>
            <a:endCxn id="169997" idx="1"/>
          </p:cNvCxnSpPr>
          <p:nvPr/>
        </p:nvCxnSpPr>
        <p:spPr bwMode="auto">
          <a:xfrm>
            <a:off x="8008437" y="3103420"/>
            <a:ext cx="1304925" cy="1409700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accent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18" name="AutoShape 34"/>
          <p:cNvCxnSpPr>
            <a:cxnSpLocks noChangeShapeType="1"/>
            <a:stCxn id="169998" idx="2"/>
            <a:endCxn id="170032" idx="1"/>
          </p:cNvCxnSpPr>
          <p:nvPr/>
        </p:nvCxnSpPr>
        <p:spPr bwMode="auto">
          <a:xfrm rot="16200000" flipH="1">
            <a:off x="3377302" y="1421860"/>
            <a:ext cx="252413" cy="2072481"/>
          </a:xfrm>
          <a:prstGeom prst="curvedConnector2">
            <a:avLst/>
          </a:prstGeom>
          <a:noFill/>
          <a:ln w="12700">
            <a:solidFill>
              <a:schemeClr val="accent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19" name="AutoShape 35"/>
          <p:cNvCxnSpPr>
            <a:cxnSpLocks noChangeShapeType="1"/>
            <a:stCxn id="170008" idx="3"/>
            <a:endCxn id="169996" idx="3"/>
          </p:cNvCxnSpPr>
          <p:nvPr/>
        </p:nvCxnSpPr>
        <p:spPr bwMode="auto">
          <a:xfrm flipV="1">
            <a:off x="8008437" y="3035158"/>
            <a:ext cx="323849" cy="68262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accent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20" name="AutoShape 36"/>
          <p:cNvCxnSpPr>
            <a:cxnSpLocks noChangeShapeType="1"/>
            <a:stCxn id="170009" idx="3"/>
            <a:endCxn id="169995" idx="1"/>
          </p:cNvCxnSpPr>
          <p:nvPr/>
        </p:nvCxnSpPr>
        <p:spPr bwMode="auto">
          <a:xfrm>
            <a:off x="7990974" y="5049695"/>
            <a:ext cx="571500" cy="582612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21" name="AutoShape 37"/>
          <p:cNvCxnSpPr>
            <a:cxnSpLocks noChangeShapeType="1"/>
            <a:stCxn id="170014" idx="3"/>
            <a:endCxn id="169995" idx="1"/>
          </p:cNvCxnSpPr>
          <p:nvPr/>
        </p:nvCxnSpPr>
        <p:spPr bwMode="auto">
          <a:xfrm flipV="1">
            <a:off x="7917949" y="5632307"/>
            <a:ext cx="644525" cy="390525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sp>
        <p:nvSpPr>
          <p:cNvPr id="170023" name="AutoShape 39"/>
          <p:cNvSpPr>
            <a:spLocks noChangeArrowheads="1"/>
          </p:cNvSpPr>
          <p:nvPr/>
        </p:nvSpPr>
        <p:spPr bwMode="auto">
          <a:xfrm>
            <a:off x="7086099" y="3719370"/>
            <a:ext cx="904875" cy="714375"/>
          </a:xfrm>
          <a:prstGeom prst="rightArrow">
            <a:avLst>
              <a:gd name="adj1" fmla="val 50000"/>
              <a:gd name="adj2" fmla="val 31667"/>
            </a:avLst>
          </a:prstGeom>
          <a:noFill/>
          <a:ln w="28575">
            <a:solidFill>
              <a:schemeClr val="hlink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n-US" sz="2000"/>
              <a:t>Water</a:t>
            </a:r>
          </a:p>
        </p:txBody>
      </p:sp>
      <p:cxnSp>
        <p:nvCxnSpPr>
          <p:cNvPr id="170024" name="AutoShape 40"/>
          <p:cNvCxnSpPr>
            <a:cxnSpLocks noChangeShapeType="1"/>
            <a:stCxn id="169993" idx="3"/>
            <a:endCxn id="170023" idx="1"/>
          </p:cNvCxnSpPr>
          <p:nvPr/>
        </p:nvCxnSpPr>
        <p:spPr bwMode="auto">
          <a:xfrm>
            <a:off x="6640012" y="3625707"/>
            <a:ext cx="446087" cy="450850"/>
          </a:xfrm>
          <a:prstGeom prst="curvedConnector3">
            <a:avLst>
              <a:gd name="adj1" fmla="val 49824"/>
            </a:avLst>
          </a:prstGeom>
          <a:noFill/>
          <a:ln w="12700">
            <a:solidFill>
              <a:schemeClr val="accent2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25" name="AutoShape 41"/>
          <p:cNvCxnSpPr>
            <a:cxnSpLocks noChangeShapeType="1"/>
            <a:stCxn id="169994" idx="3"/>
            <a:endCxn id="170023" idx="1"/>
          </p:cNvCxnSpPr>
          <p:nvPr/>
        </p:nvCxnSpPr>
        <p:spPr bwMode="auto">
          <a:xfrm flipV="1">
            <a:off x="6673349" y="4076557"/>
            <a:ext cx="412750" cy="573088"/>
          </a:xfrm>
          <a:prstGeom prst="curvedConnector3">
            <a:avLst>
              <a:gd name="adj1" fmla="val 50000"/>
            </a:avLst>
          </a:prstGeom>
          <a:noFill/>
          <a:ln w="12700">
            <a:solidFill>
              <a:schemeClr val="accent2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26" name="AutoShape 42"/>
          <p:cNvCxnSpPr>
            <a:cxnSpLocks noChangeShapeType="1"/>
            <a:stCxn id="170023" idx="3"/>
            <a:endCxn id="169996" idx="2"/>
          </p:cNvCxnSpPr>
          <p:nvPr/>
        </p:nvCxnSpPr>
        <p:spPr bwMode="auto">
          <a:xfrm flipV="1">
            <a:off x="7990974" y="3556830"/>
            <a:ext cx="750846" cy="519728"/>
          </a:xfrm>
          <a:prstGeom prst="curvedConnector2">
            <a:avLst/>
          </a:prstGeom>
          <a:noFill/>
          <a:ln w="12700">
            <a:solidFill>
              <a:schemeClr val="hlink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27" name="AutoShape 43"/>
          <p:cNvCxnSpPr>
            <a:cxnSpLocks noChangeShapeType="1"/>
            <a:stCxn id="169996" idx="0"/>
            <a:endCxn id="169997" idx="0"/>
          </p:cNvCxnSpPr>
          <p:nvPr/>
        </p:nvCxnSpPr>
        <p:spPr bwMode="auto">
          <a:xfrm flipH="1">
            <a:off x="9862637" y="3035158"/>
            <a:ext cx="400398" cy="1120774"/>
          </a:xfrm>
          <a:prstGeom prst="curvedConnector4">
            <a:avLst>
              <a:gd name="adj1" fmla="val -64156"/>
              <a:gd name="adj2" fmla="val 73273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28" name="AutoShape 44"/>
          <p:cNvCxnSpPr>
            <a:cxnSpLocks noChangeShapeType="1"/>
            <a:stCxn id="169995" idx="0"/>
            <a:endCxn id="169997" idx="2"/>
          </p:cNvCxnSpPr>
          <p:nvPr/>
        </p:nvCxnSpPr>
        <p:spPr bwMode="auto">
          <a:xfrm rot="16200000">
            <a:off x="9218111" y="4706795"/>
            <a:ext cx="481013" cy="808038"/>
          </a:xfrm>
          <a:prstGeom prst="curvedConnector3">
            <a:avLst>
              <a:gd name="adj1" fmla="val 49833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29" name="AutoShape 45"/>
          <p:cNvCxnSpPr>
            <a:cxnSpLocks noChangeShapeType="1"/>
            <a:stCxn id="169992" idx="3"/>
            <a:endCxn id="170008" idx="1"/>
          </p:cNvCxnSpPr>
          <p:nvPr/>
        </p:nvCxnSpPr>
        <p:spPr bwMode="auto">
          <a:xfrm flipV="1">
            <a:off x="6447924" y="3103420"/>
            <a:ext cx="620713" cy="3008312"/>
          </a:xfrm>
          <a:prstGeom prst="curvedConnector3">
            <a:avLst>
              <a:gd name="adj1" fmla="val 49870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30" name="AutoShape 46"/>
          <p:cNvCxnSpPr>
            <a:cxnSpLocks noChangeShapeType="1"/>
            <a:stCxn id="170008" idx="3"/>
            <a:endCxn id="169995" idx="1"/>
          </p:cNvCxnSpPr>
          <p:nvPr/>
        </p:nvCxnSpPr>
        <p:spPr bwMode="auto">
          <a:xfrm>
            <a:off x="8008437" y="3103420"/>
            <a:ext cx="554037" cy="2528887"/>
          </a:xfrm>
          <a:prstGeom prst="curvedConnector3">
            <a:avLst>
              <a:gd name="adj1" fmla="val 49856"/>
            </a:avLst>
          </a:prstGeom>
          <a:noFill/>
          <a:ln w="12700">
            <a:solidFill>
              <a:schemeClr val="accent1"/>
            </a:solidFill>
            <a:round/>
            <a:headEnd type="none" w="lg" len="med"/>
            <a:tailEnd type="triangle" w="lg" len="med"/>
          </a:ln>
          <a:effectLst/>
        </p:spPr>
      </p:cxnSp>
      <p:sp>
        <p:nvSpPr>
          <p:cNvPr id="170031" name="Text Box 47"/>
          <p:cNvSpPr txBox="1">
            <a:spLocks noChangeArrowheads="1"/>
          </p:cNvSpPr>
          <p:nvPr/>
        </p:nvSpPr>
        <p:spPr bwMode="auto">
          <a:xfrm>
            <a:off x="9545137" y="50645"/>
            <a:ext cx="2479675" cy="1373188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Hygiene</a:t>
            </a:r>
          </a:p>
          <a:p>
            <a:r>
              <a:rPr lang="en-US" dirty="0">
                <a:solidFill>
                  <a:schemeClr val="hlink"/>
                </a:solidFill>
              </a:rPr>
              <a:t>Water treatment</a:t>
            </a:r>
          </a:p>
          <a:p>
            <a:r>
              <a:rPr lang="en-US" dirty="0">
                <a:solidFill>
                  <a:schemeClr val="accent2"/>
                </a:solidFill>
              </a:rPr>
              <a:t>Sanitation</a:t>
            </a:r>
          </a:p>
        </p:txBody>
      </p:sp>
      <p:sp>
        <p:nvSpPr>
          <p:cNvPr id="170032" name="AutoShape 48"/>
          <p:cNvSpPr>
            <a:spLocks noChangeArrowheads="1"/>
          </p:cNvSpPr>
          <p:nvPr/>
        </p:nvSpPr>
        <p:spPr bwMode="auto">
          <a:xfrm>
            <a:off x="4539749" y="2227120"/>
            <a:ext cx="1374775" cy="714375"/>
          </a:xfrm>
          <a:custGeom>
            <a:avLst/>
            <a:gdLst>
              <a:gd name="G0" fmla="+- 16200 0 0"/>
              <a:gd name="G1" fmla="+- 5400 0 0"/>
              <a:gd name="G2" fmla="+- 21600 0 5400"/>
              <a:gd name="G3" fmla="+- 10800 0 5400"/>
              <a:gd name="G4" fmla="+- 21600 0 16200"/>
              <a:gd name="G5" fmla="*/ G4 G3 10800"/>
              <a:gd name="G6" fmla="+- 21600 0 G5"/>
              <a:gd name="T0" fmla="*/ 16200 w 21600"/>
              <a:gd name="T1" fmla="*/ 0 h 21600"/>
              <a:gd name="T2" fmla="*/ 0 w 21600"/>
              <a:gd name="T3" fmla="*/ 10800 h 21600"/>
              <a:gd name="T4" fmla="*/ 16200 w 21600"/>
              <a:gd name="T5" fmla="*/ 21600 h 21600"/>
              <a:gd name="T6" fmla="*/ 21600 w 21600"/>
              <a:gd name="T7" fmla="*/ 10800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G1 h 21600"/>
              <a:gd name="T14" fmla="*/ G6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noFill/>
          <a:ln w="28575">
            <a:solidFill>
              <a:schemeClr val="accent1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pPr algn="ctr"/>
            <a:r>
              <a:rPr lang="en-US" sz="2000"/>
              <a:t>washing</a:t>
            </a:r>
          </a:p>
        </p:txBody>
      </p:sp>
      <p:cxnSp>
        <p:nvCxnSpPr>
          <p:cNvPr id="170033" name="AutoShape 49"/>
          <p:cNvCxnSpPr>
            <a:cxnSpLocks noChangeShapeType="1"/>
            <a:stCxn id="170032" idx="3"/>
            <a:endCxn id="170008" idx="1"/>
          </p:cNvCxnSpPr>
          <p:nvPr/>
        </p:nvCxnSpPr>
        <p:spPr bwMode="auto">
          <a:xfrm>
            <a:off x="5914524" y="2584307"/>
            <a:ext cx="1154113" cy="519113"/>
          </a:xfrm>
          <a:prstGeom prst="curvedConnector3">
            <a:avLst>
              <a:gd name="adj1" fmla="val 49931"/>
            </a:avLst>
          </a:prstGeom>
          <a:noFill/>
          <a:ln w="12700">
            <a:solidFill>
              <a:schemeClr val="accent1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34" name="AutoShape 50"/>
          <p:cNvCxnSpPr>
            <a:cxnSpLocks noChangeShapeType="1"/>
            <a:stCxn id="170023" idx="3"/>
            <a:endCxn id="170032" idx="1"/>
          </p:cNvCxnSpPr>
          <p:nvPr/>
        </p:nvCxnSpPr>
        <p:spPr bwMode="auto">
          <a:xfrm flipH="1" flipV="1">
            <a:off x="4539749" y="2584307"/>
            <a:ext cx="3451225" cy="1492250"/>
          </a:xfrm>
          <a:prstGeom prst="curvedConnector5">
            <a:avLst>
              <a:gd name="adj1" fmla="val -6625"/>
              <a:gd name="adj2" fmla="val 126060"/>
              <a:gd name="adj3" fmla="val 106625"/>
            </a:avLst>
          </a:prstGeom>
          <a:noFill/>
          <a:ln w="38100">
            <a:solidFill>
              <a:schemeClr val="hlink"/>
            </a:solidFill>
            <a:round/>
            <a:headEnd type="none" w="lg" len="med"/>
            <a:tailEnd type="triangle" w="lg" len="med"/>
          </a:ln>
          <a:effectLst/>
        </p:spPr>
      </p:cxnSp>
      <p:cxnSp>
        <p:nvCxnSpPr>
          <p:cNvPr id="170035" name="AutoShape 51"/>
          <p:cNvCxnSpPr>
            <a:cxnSpLocks noChangeShapeType="1"/>
            <a:stCxn id="170023" idx="3"/>
            <a:endCxn id="169995" idx="1"/>
          </p:cNvCxnSpPr>
          <p:nvPr/>
        </p:nvCxnSpPr>
        <p:spPr bwMode="auto">
          <a:xfrm>
            <a:off x="7990974" y="4076557"/>
            <a:ext cx="571500" cy="1555750"/>
          </a:xfrm>
          <a:prstGeom prst="curvedConnector3">
            <a:avLst>
              <a:gd name="adj1" fmla="val 50000"/>
            </a:avLst>
          </a:prstGeom>
          <a:noFill/>
          <a:ln w="38100">
            <a:solidFill>
              <a:schemeClr val="hlink"/>
            </a:solidFill>
            <a:round/>
            <a:headEnd type="none" w="lg" len="med"/>
            <a:tailEnd type="triangle" w="lg" len="med"/>
          </a:ln>
          <a:effectLst/>
        </p:spPr>
      </p:cxnSp>
      <p:sp>
        <p:nvSpPr>
          <p:cNvPr id="2" name="TextBox 1"/>
          <p:cNvSpPr txBox="1"/>
          <p:nvPr/>
        </p:nvSpPr>
        <p:spPr>
          <a:xfrm>
            <a:off x="1536834" y="6380020"/>
            <a:ext cx="8976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Will you see an immediate improvement in public health with the installation of a water treatment plant?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BE4EEE7-EA9D-4378-A9A9-A51478DD080B}"/>
              </a:ext>
            </a:extLst>
          </p:cNvPr>
          <p:cNvCxnSpPr>
            <a:stCxn id="169988" idx="6"/>
            <a:endCxn id="170000" idx="1"/>
          </p:cNvCxnSpPr>
          <p:nvPr/>
        </p:nvCxnSpPr>
        <p:spPr>
          <a:xfrm>
            <a:off x="3072899" y="5862495"/>
            <a:ext cx="528638" cy="1317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2D31645D-ED59-48B2-8745-3C96CDD2BBC2}"/>
              </a:ext>
            </a:extLst>
          </p:cNvPr>
          <p:cNvCxnSpPr>
            <a:cxnSpLocks/>
            <a:stCxn id="170000" idx="3"/>
            <a:endCxn id="169992" idx="1"/>
          </p:cNvCxnSpPr>
          <p:nvPr/>
        </p:nvCxnSpPr>
        <p:spPr>
          <a:xfrm>
            <a:off x="5065212" y="5994257"/>
            <a:ext cx="777875" cy="11747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60DF633-4A32-49F2-97C5-B3112E6380E8}"/>
              </a:ext>
            </a:extLst>
          </p:cNvPr>
          <p:cNvCxnSpPr>
            <a:stCxn id="169992" idx="3"/>
            <a:endCxn id="170014" idx="1"/>
          </p:cNvCxnSpPr>
          <p:nvPr/>
        </p:nvCxnSpPr>
        <p:spPr>
          <a:xfrm flipV="1">
            <a:off x="6447924" y="6022833"/>
            <a:ext cx="709613" cy="889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700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700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0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C2A27A-6314-4ED7-8871-52F86E93D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C3640A-8296-4FF7-BE13-A33526B39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1144" y="1600200"/>
            <a:ext cx="5742432" cy="4525963"/>
          </a:xfrm>
        </p:spPr>
        <p:txBody>
          <a:bodyPr/>
          <a:lstStyle/>
          <a:p>
            <a:r>
              <a:rPr lang="en-US" dirty="0"/>
              <a:t>What are two fecal-oral pathways?</a:t>
            </a:r>
          </a:p>
          <a:p>
            <a:r>
              <a:rPr lang="en-US" dirty="0"/>
              <a:t>How will cap be removed?</a:t>
            </a:r>
          </a:p>
          <a:p>
            <a:r>
              <a:rPr lang="en-US" dirty="0"/>
              <a:t>Where does the mouth go?</a:t>
            </a:r>
          </a:p>
          <a:p>
            <a:r>
              <a:rPr lang="en-US" dirty="0"/>
              <a:t>What can you conclude based on mass conservation?</a:t>
            </a:r>
          </a:p>
        </p:txBody>
      </p:sp>
      <p:pic>
        <p:nvPicPr>
          <p:cNvPr id="1026" name="Picture 2" descr="http://www.vestergaard-frandsen.com/buy-lifestraw/img/lifestraw-vertical-shot.jpg"/>
          <p:cNvPicPr>
            <a:picLocks noChangeAspect="1" noChangeArrowheads="1"/>
          </p:cNvPicPr>
          <p:nvPr/>
        </p:nvPicPr>
        <p:blipFill rotWithShape="1">
          <a:blip r:embed="rId3" cstate="print">
            <a:clrChange>
              <a:clrFrom>
                <a:srgbClr val="FDFDFD"/>
              </a:clrFrom>
              <a:clrTo>
                <a:srgbClr val="FDFDFD">
                  <a:alpha val="0"/>
                </a:srgbClr>
              </a:clrTo>
            </a:clrChange>
          </a:blip>
          <a:srcRect l="35046" r="32897"/>
          <a:stretch/>
        </p:blipFill>
        <p:spPr bwMode="auto">
          <a:xfrm>
            <a:off x="10826497" y="1173358"/>
            <a:ext cx="1024128" cy="5510906"/>
          </a:xfrm>
          <a:prstGeom prst="rect">
            <a:avLst/>
          </a:prstGeom>
          <a:noFill/>
        </p:spPr>
      </p:pic>
      <p:pic>
        <p:nvPicPr>
          <p:cNvPr id="1028" name="Picture 4" descr="Image of child drinking water from bowl through LifeStraw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1428749"/>
            <a:ext cx="4286250" cy="5429251"/>
          </a:xfrm>
          <a:prstGeom prst="rect">
            <a:avLst/>
          </a:prstGeom>
          <a:noFill/>
        </p:spPr>
      </p:pic>
      <p:pic>
        <p:nvPicPr>
          <p:cNvPr id="1030" name="Picture 6" descr="http://www.vestergaard-frandsen.com/images/stories/LifeStraw/LifeStraw/lifestraw-header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473204" y="47623"/>
            <a:ext cx="6648450" cy="1381126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0F8FC8AB-D5D6-4521-A7A4-CA9617E44DD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295330" y="1600200"/>
            <a:ext cx="6391469" cy="4525963"/>
          </a:xfrm>
          <a:noFill/>
          <a:ln/>
        </p:spPr>
        <p:txBody>
          <a:bodyPr/>
          <a:lstStyle/>
          <a:p>
            <a:r>
              <a:rPr lang="en-US" sz="3000" dirty="0">
                <a:solidFill>
                  <a:schemeClr val="bg1">
                    <a:lumMod val="75000"/>
                  </a:schemeClr>
                </a:solidFill>
              </a:rPr>
              <a:t>History of our understanding of waterborne disease</a:t>
            </a:r>
            <a:br>
              <a:rPr lang="en-US" sz="3000" dirty="0">
                <a:solidFill>
                  <a:schemeClr val="bg1">
                    <a:lumMod val="75000"/>
                  </a:schemeClr>
                </a:solidFill>
              </a:rPr>
            </a:br>
            <a:endParaRPr lang="en-US" sz="3000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sz="3000" b="1" dirty="0"/>
              <a:t>Drinking Water Standards: how do we decide what is allowed in the water we drink?</a:t>
            </a:r>
          </a:p>
        </p:txBody>
      </p:sp>
      <p:pic>
        <p:nvPicPr>
          <p:cNvPr id="13" name="Picture 12" descr="183">
            <a:hlinkClick r:id="rId3" action="ppaction://hlinksldjump"/>
            <a:extLst>
              <a:ext uri="{FF2B5EF4-FFF2-40B4-BE49-F238E27FC236}">
                <a16:creationId xmlns:a16="http://schemas.microsoft.com/office/drawing/2014/main" id="{520C32AD-A195-49EF-9AAB-8BB5A535C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t="5504" b="20662"/>
          <a:stretch>
            <a:fillRect/>
          </a:stretch>
        </p:blipFill>
        <p:spPr bwMode="auto">
          <a:xfrm>
            <a:off x="246425" y="1600200"/>
            <a:ext cx="2188865" cy="1264298"/>
          </a:xfrm>
          <a:prstGeom prst="rect">
            <a:avLst/>
          </a:prstGeom>
          <a:noFill/>
        </p:spPr>
      </p:pic>
      <p:pic>
        <p:nvPicPr>
          <p:cNvPr id="14" name="Picture 7" descr="otlogo">
            <a:hlinkClick r:id="rId5" action="ppaction://hlinksldjump"/>
            <a:extLst>
              <a:ext uri="{FF2B5EF4-FFF2-40B4-BE49-F238E27FC236}">
                <a16:creationId xmlns:a16="http://schemas.microsoft.com/office/drawing/2014/main" id="{745BD83A-784D-4322-BBA3-9EB0D9E42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64692" y="3434040"/>
            <a:ext cx="2170597" cy="606117"/>
          </a:xfrm>
          <a:prstGeom prst="rect">
            <a:avLst/>
          </a:prstGeom>
          <a:noFill/>
          <a:effectLst/>
        </p:spPr>
      </p:pic>
    </p:spTree>
    <p:extLst>
      <p:ext uri="{BB962C8B-B14F-4D97-AF65-F5344CB8AC3E}">
        <p14:creationId xmlns:p14="http://schemas.microsoft.com/office/powerpoint/2010/main" val="143245087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/>
              <a:t>Waterborne Threats to Human Health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Infectious diseases</a:t>
            </a:r>
          </a:p>
          <a:p>
            <a:pPr lvl="1"/>
            <a:r>
              <a:rPr lang="en-US" sz="2400" dirty="0"/>
              <a:t>caused by viruses, bacteria, and protozoa (pathogens)</a:t>
            </a:r>
          </a:p>
          <a:p>
            <a:pPr lvl="1"/>
            <a:r>
              <a:rPr lang="en-US" sz="2400" dirty="0">
                <a:hlinkClick r:id="rId3"/>
              </a:rPr>
              <a:t>Bad bugs</a:t>
            </a:r>
            <a:endParaRPr lang="en-US" sz="2400" dirty="0"/>
          </a:p>
          <a:p>
            <a:r>
              <a:rPr lang="en-US" sz="2800" dirty="0"/>
              <a:t>Noninfectious diseases</a:t>
            </a:r>
          </a:p>
          <a:p>
            <a:pPr lvl="1"/>
            <a:r>
              <a:rPr lang="en-US" sz="2400" dirty="0"/>
              <a:t>_____: caused by short term exposure to harmful chemicals</a:t>
            </a:r>
          </a:p>
          <a:p>
            <a:pPr lvl="1"/>
            <a:r>
              <a:rPr lang="en-US" sz="2400" dirty="0"/>
              <a:t>_______: caused by long term exposure to harmful chemicals</a:t>
            </a:r>
          </a:p>
          <a:p>
            <a:pPr lvl="2"/>
            <a:r>
              <a:rPr lang="en-US" sz="2000" dirty="0"/>
              <a:t>low levels of exposure to certain chemicals over a long period of time may cause cancer, liver and kidney damage, or central nervous system damage</a:t>
            </a:r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1217341" y="3472579"/>
            <a:ext cx="931863" cy="519113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folHlink"/>
                </a:solidFill>
              </a:rPr>
              <a:t>acute</a:t>
            </a:r>
          </a:p>
        </p:txBody>
      </p:sp>
      <p:sp>
        <p:nvSpPr>
          <p:cNvPr id="37893" name="Rectangle 5"/>
          <p:cNvSpPr>
            <a:spLocks noChangeArrowheads="1"/>
          </p:cNvSpPr>
          <p:nvPr/>
        </p:nvSpPr>
        <p:spPr bwMode="auto">
          <a:xfrm>
            <a:off x="1217341" y="3905713"/>
            <a:ext cx="1249363" cy="519113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folHlink"/>
                </a:solidFill>
              </a:rPr>
              <a:t>chronic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78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7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2" grpId="0" build="p" autoUpdateAnimBg="0"/>
      <p:bldP spid="37893" grpId="0" build="p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/>
              <a:t>Optimal Pathogen Exposure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sz="2800" dirty="0"/>
              <a:t>Should we be exposed to small doses of pathogens so we build up our resistance?</a:t>
            </a:r>
          </a:p>
          <a:p>
            <a:pPr>
              <a:lnSpc>
                <a:spcPct val="80000"/>
              </a:lnSpc>
            </a:pPr>
            <a:r>
              <a:rPr lang="en-US" sz="2800" dirty="0"/>
              <a:t>How could we build pathogen exposure into our daily lives?</a:t>
            </a:r>
          </a:p>
          <a:p>
            <a:pPr>
              <a:lnSpc>
                <a:spcPct val="80000"/>
              </a:lnSpc>
            </a:pPr>
            <a:r>
              <a:rPr lang="en-US" sz="2800" dirty="0"/>
              <a:t>Potential application</a:t>
            </a:r>
          </a:p>
          <a:p>
            <a:pPr lvl="1">
              <a:lnSpc>
                <a:spcPct val="80000"/>
              </a:lnSpc>
            </a:pPr>
            <a:r>
              <a:rPr lang="en-US" sz="2400" dirty="0"/>
              <a:t>Common cold (continues to mutate)</a:t>
            </a:r>
          </a:p>
          <a:p>
            <a:pPr lvl="1">
              <a:lnSpc>
                <a:spcPct val="80000"/>
              </a:lnSpc>
            </a:pPr>
            <a:r>
              <a:rPr lang="en-US" sz="2400" dirty="0"/>
              <a:t>Norwalk virus (Immunity, however, is not permanent and re-infection can occur after 2 years)</a:t>
            </a:r>
          </a:p>
          <a:p>
            <a:pPr lvl="1">
              <a:lnSpc>
                <a:spcPct val="80000"/>
              </a:lnSpc>
            </a:pPr>
            <a:r>
              <a:rPr lang="en-US" sz="2400" dirty="0"/>
              <a:t>HIV (no immunity)</a:t>
            </a:r>
          </a:p>
        </p:txBody>
      </p:sp>
      <p:sp>
        <p:nvSpPr>
          <p:cNvPr id="2" name="Rectangle 1"/>
          <p:cNvSpPr/>
          <p:nvPr/>
        </p:nvSpPr>
        <p:spPr>
          <a:xfrm>
            <a:off x="672788" y="5733200"/>
            <a:ext cx="783187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000" dirty="0"/>
              <a:t>Early exposure to germs has lasting benefits. </a:t>
            </a:r>
            <a:r>
              <a:rPr lang="en-US" sz="2000" dirty="0">
                <a:hlinkClick r:id="rId3"/>
              </a:rPr>
              <a:t>Nature, March 2012</a:t>
            </a:r>
            <a:endParaRPr lang="en-US" sz="2000" dirty="0"/>
          </a:p>
          <a:p>
            <a:pPr marL="342900" indent="-342900">
              <a:buFont typeface="Arial" pitchFamily="34" charset="0"/>
              <a:buChar char="•"/>
            </a:pPr>
            <a:r>
              <a:rPr lang="en-US" sz="2000" dirty="0"/>
              <a:t>Immune systems of healthy adults 'remember' germs to which they’ve never been exposed, </a:t>
            </a:r>
            <a:r>
              <a:rPr lang="en-US" sz="2000" dirty="0">
                <a:hlinkClick r:id="rId4"/>
              </a:rPr>
              <a:t>Stanford study  Feb 2013</a:t>
            </a:r>
            <a:endParaRPr lang="en-US" sz="2000" dirty="0"/>
          </a:p>
          <a:p>
            <a:endParaRPr lang="en-US" sz="2000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7" grpId="0" build="p" bldLvl="2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EPA: Safe Drinking Water Act (1974)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Specific standards for drinking water</a:t>
            </a:r>
          </a:p>
          <a:p>
            <a:pPr lvl="1"/>
            <a:r>
              <a:rPr lang="en-US" dirty="0"/>
              <a:t>primary (__________)</a:t>
            </a:r>
          </a:p>
          <a:p>
            <a:pPr lvl="1"/>
            <a:r>
              <a:rPr lang="en-US" dirty="0"/>
              <a:t>secondary (__________ upper limits for non-health related parameters)</a:t>
            </a:r>
          </a:p>
          <a:p>
            <a:r>
              <a:rPr lang="en-US" dirty="0"/>
              <a:t>Applicable to all water supplies serving more than 25 people or having 15 or more service connections</a:t>
            </a:r>
          </a:p>
          <a:p>
            <a:r>
              <a:rPr lang="en-US" dirty="0"/>
              <a:t>Enforced by U.S. Environmental Protection Agency</a:t>
            </a:r>
          </a:p>
          <a:p>
            <a:r>
              <a:rPr lang="en-US" dirty="0"/>
              <a:t>Global resource is the World Health Organization – </a:t>
            </a:r>
            <a:r>
              <a:rPr lang="en-US" dirty="0">
                <a:hlinkClick r:id="rId3"/>
              </a:rPr>
              <a:t>Drinking Water Quality Guidelines</a:t>
            </a:r>
            <a:endParaRPr lang="en-US" dirty="0"/>
          </a:p>
        </p:txBody>
      </p:sp>
      <p:sp>
        <p:nvSpPr>
          <p:cNvPr id="31748" name="Rectangle 4"/>
          <p:cNvSpPr>
            <a:spLocks noChangeArrowheads="1"/>
          </p:cNvSpPr>
          <p:nvPr/>
        </p:nvSpPr>
        <p:spPr bwMode="auto">
          <a:xfrm>
            <a:off x="2755358" y="2156811"/>
            <a:ext cx="1703388" cy="519113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folHlink"/>
                </a:solidFill>
              </a:rPr>
              <a:t>mandatory</a:t>
            </a:r>
          </a:p>
        </p:txBody>
      </p:sp>
      <p:sp>
        <p:nvSpPr>
          <p:cNvPr id="31749" name="Rectangle 5"/>
          <p:cNvSpPr>
            <a:spLocks noChangeArrowheads="1"/>
          </p:cNvSpPr>
          <p:nvPr/>
        </p:nvSpPr>
        <p:spPr bwMode="auto">
          <a:xfrm>
            <a:off x="3170027" y="2675924"/>
            <a:ext cx="1584325" cy="519113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folHlink"/>
                </a:solidFill>
              </a:rPr>
              <a:t>suggested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17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1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8" grpId="0" build="p" autoUpdateAnimBg="0"/>
      <p:bldP spid="31749" grpId="0" build="p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Standards: (Health)</a:t>
            </a:r>
            <a:br>
              <a:rPr lang="en-US" dirty="0"/>
            </a:br>
            <a:r>
              <a:rPr lang="en-US" dirty="0"/>
              <a:t>6 Broad 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Microorganisms</a:t>
            </a:r>
          </a:p>
          <a:p>
            <a:r>
              <a:rPr lang="en-US" dirty="0"/>
              <a:t>Disinfectants</a:t>
            </a:r>
          </a:p>
          <a:p>
            <a:r>
              <a:rPr lang="en-US" dirty="0"/>
              <a:t>Disinfection Byproducts</a:t>
            </a:r>
          </a:p>
          <a:p>
            <a:r>
              <a:rPr lang="en-US" dirty="0"/>
              <a:t>Inorganic Chemicals</a:t>
            </a:r>
          </a:p>
          <a:p>
            <a:r>
              <a:rPr lang="en-US" dirty="0"/>
              <a:t>Organic Chemicals</a:t>
            </a:r>
          </a:p>
          <a:p>
            <a:r>
              <a:rPr lang="en-US" dirty="0"/>
              <a:t>Radionuclides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84664" y="6057415"/>
            <a:ext cx="25330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Where is “dirt”?</a:t>
            </a:r>
          </a:p>
        </p:txBody>
      </p:sp>
    </p:spTree>
    <p:extLst>
      <p:ext uri="{BB962C8B-B14F-4D97-AF65-F5344CB8AC3E}">
        <p14:creationId xmlns:p14="http://schemas.microsoft.com/office/powerpoint/2010/main" val="4170307730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</p:spPr>
        <p:txBody>
          <a:bodyPr anchor="b"/>
          <a:lstStyle/>
          <a:p>
            <a:r>
              <a:rPr lang="en-US" dirty="0"/>
              <a:t>Primary Standards: (Health)</a:t>
            </a:r>
            <a:br>
              <a:rPr lang="en-US" dirty="0"/>
            </a:br>
            <a:r>
              <a:rPr lang="en-US" sz="3600" dirty="0"/>
              <a:t>Inorganic chemicals (units of mg/L)</a:t>
            </a:r>
            <a:endParaRPr lang="en-US" sz="3600" b="1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676400"/>
            <a:ext cx="7772400" cy="5105400"/>
          </a:xfrm>
          <a:noFill/>
          <a:ln/>
        </p:spPr>
        <p:txBody>
          <a:bodyPr/>
          <a:lstStyle/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u="sng" dirty="0"/>
              <a:t>Contaminant	U.S. EPA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Antimony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0.006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Arsenic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0.01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Asbestos (fiber &gt;10 micrometers)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7 MFL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Barium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2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Beryllium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0.004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Cadmium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0.005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Chromium (total)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0.1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Copper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Action Level=1.3; TT</a:t>
            </a:r>
            <a:r>
              <a:rPr lang="en-US" sz="2000" baseline="30000" dirty="0">
                <a:cs typeface="Arial" pitchFamily="34" charset="0"/>
                <a:hlinkClick r:id="rId3"/>
              </a:rPr>
              <a:t>8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Cyanide (as free cyanide)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0.2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Fluoride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4.0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Lead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Action Level=0.015; TT</a:t>
            </a:r>
            <a:r>
              <a:rPr lang="en-US" sz="2000" baseline="30000" dirty="0">
                <a:cs typeface="Arial" pitchFamily="34" charset="0"/>
                <a:hlinkClick r:id="rId3"/>
              </a:rPr>
              <a:t>8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Inorganic Mercury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0.002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Nitrate (measured as Nitrogen)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10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Nitrite (measured as Nitrogen)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1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Selenium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0.05</a:t>
            </a:r>
            <a:endParaRPr lang="en-US" sz="1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dirty="0">
                <a:cs typeface="Arial" pitchFamily="34" charset="0"/>
              </a:rPr>
              <a:t>Thallium</a:t>
            </a:r>
            <a:r>
              <a:rPr lang="en-US" sz="1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800" dirty="0">
                <a:cs typeface="Arial" pitchFamily="34" charset="0"/>
              </a:rPr>
              <a:t>0.002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>
            <a:off x="260195" y="2460702"/>
            <a:ext cx="505522" cy="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lg" len="med"/>
            <a:tailEnd type="arrow"/>
          </a:ln>
          <a:effectLst/>
        </p:spPr>
      </p:cxnSp>
      <p:cxnSp>
        <p:nvCxnSpPr>
          <p:cNvPr id="6" name="Straight Arrow Connector 5"/>
          <p:cNvCxnSpPr/>
          <p:nvPr/>
        </p:nvCxnSpPr>
        <p:spPr bwMode="auto">
          <a:xfrm>
            <a:off x="223024" y="4895385"/>
            <a:ext cx="505522" cy="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lg" len="med"/>
            <a:tailEnd type="arrow"/>
          </a:ln>
          <a:effectLst/>
        </p:spPr>
      </p:cxn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228600"/>
            <a:ext cx="10441173" cy="1143000"/>
          </a:xfrm>
          <a:noFill/>
          <a:ln/>
          <a:effectLst/>
        </p:spPr>
        <p:txBody>
          <a:bodyPr anchor="b"/>
          <a:lstStyle/>
          <a:p>
            <a:r>
              <a:rPr lang="en-US" sz="2800" dirty="0"/>
              <a:t>Primary Standards: (Health) A Few Organic Chemicals (units of mg/L) </a:t>
            </a:r>
            <a:r>
              <a:rPr lang="en-US" sz="2400" dirty="0"/>
              <a:t>see the complete list!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7848" y="1657403"/>
            <a:ext cx="7772400" cy="4114800"/>
          </a:xfrm>
          <a:noFill/>
          <a:ln/>
        </p:spPr>
        <p:txBody>
          <a:bodyPr/>
          <a:lstStyle/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u="sng" dirty="0"/>
              <a:t>Contaminant	MCLG	MCL</a:t>
            </a:r>
            <a:endParaRPr lang="en-US" sz="1600" dirty="0"/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Acrylamide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TT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Alachlor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0.002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Atrazine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0.003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0.003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Benzene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0.005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1-1-Dichloroethylene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0.007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0.007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Dioxin (2,3,7,8-TCDD)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0.00000003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Epichlorohydrin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TT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Ethylbenzene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0.7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0.7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 err="1">
                <a:latin typeface="Arial" pitchFamily="34" charset="0"/>
                <a:cs typeface="Arial" pitchFamily="34" charset="0"/>
              </a:rPr>
              <a:t>Ethelyne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dibromide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0.00005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Lindane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0.0002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0.0002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Polychlorinated biphenyls (PCBs)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0.0005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Tetrachloroethylene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0.005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Toluene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1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1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Total Trihalomethanes (TTHMs)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none</a:t>
            </a:r>
            <a:r>
              <a:rPr lang="en-US" sz="2000" baseline="30000" dirty="0">
                <a:cs typeface="Arial" pitchFamily="34" charset="0"/>
                <a:hlinkClick r:id="rId3"/>
              </a:rPr>
              <a:t>5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0.10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Trichloroethylene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0.005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Vinyl chloride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zero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0.002</a:t>
            </a:r>
            <a:endParaRPr lang="en-US" sz="16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600" dirty="0">
                <a:latin typeface="Arial" pitchFamily="34" charset="0"/>
                <a:cs typeface="Arial" pitchFamily="34" charset="0"/>
              </a:rPr>
              <a:t>Xylenes (total)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10</a:t>
            </a:r>
            <a:r>
              <a:rPr lang="en-US" sz="16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10</a:t>
            </a:r>
          </a:p>
        </p:txBody>
      </p:sp>
      <p:sp>
        <p:nvSpPr>
          <p:cNvPr id="5" name="AutoShape 4">
            <a:hlinkClick r:id="rId4" highlightClick="1"/>
            <a:extLst>
              <a:ext uri="{FF2B5EF4-FFF2-40B4-BE49-F238E27FC236}">
                <a16:creationId xmlns:a16="http://schemas.microsoft.com/office/drawing/2014/main" id="{1C10F7ED-1BB3-42FC-B4EC-A4DD276247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6525" y="997866"/>
            <a:ext cx="353723" cy="344424"/>
          </a:xfrm>
          <a:prstGeom prst="actionButtonInformation">
            <a:avLst/>
          </a:prstGeom>
          <a:noFill/>
          <a:ln w="12700">
            <a:solidFill>
              <a:schemeClr val="folHlink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square" anchor="ctr">
            <a:spAutoFit/>
          </a:bodyPr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C895E6-5C51-47A8-A5BA-449B8D3C96AE}"/>
              </a:ext>
            </a:extLst>
          </p:cNvPr>
          <p:cNvSpPr txBox="1"/>
          <p:nvPr/>
        </p:nvSpPr>
        <p:spPr>
          <a:xfrm>
            <a:off x="8080248" y="1657403"/>
            <a:ext cx="380390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Notice the many herbicides, pesticides, and consider what that means for agriculture runoff in countries where agricultural chemicals are poorly regulated</a:t>
            </a:r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A461F-0DC1-4166-A7CC-018156CBF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remove contaminant x?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31623-4C91-4177-AF29-6E5D0E6B6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website (</a:t>
            </a:r>
            <a:r>
              <a:rPr lang="en-US" dirty="0">
                <a:hlinkClick r:id="rId2"/>
              </a:rPr>
              <a:t>https://github.com/AguaClara/SWOT/wiki/Contaminant-Treatment</a:t>
            </a:r>
            <a:r>
              <a:rPr lang="en-US" dirty="0"/>
              <a:t>)</a:t>
            </a:r>
          </a:p>
          <a:p>
            <a:r>
              <a:rPr lang="en-US" dirty="0">
                <a:hlinkClick r:id="rId3"/>
              </a:rPr>
              <a:t>EPA database on contaminants and treatment methods</a:t>
            </a:r>
            <a:endParaRPr lang="en-US" dirty="0"/>
          </a:p>
          <a:p>
            <a:pPr lvl="1"/>
            <a:r>
              <a:rPr lang="en-US" dirty="0"/>
              <a:t>Pick the contaminant from the very long list</a:t>
            </a:r>
          </a:p>
          <a:p>
            <a:pPr lvl="1"/>
            <a:r>
              <a:rPr lang="en-US" dirty="0"/>
              <a:t>Select Treatment Process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72870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</p:spPr>
        <p:txBody>
          <a:bodyPr anchor="b"/>
          <a:lstStyle/>
          <a:p>
            <a:r>
              <a:rPr lang="en-US" dirty="0"/>
              <a:t>Overview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idx="1"/>
          </p:nvPr>
        </p:nvSpPr>
        <p:spPr>
          <a:xfrm>
            <a:off x="2295330" y="1600200"/>
            <a:ext cx="8996447" cy="4525963"/>
          </a:xfrm>
          <a:noFill/>
          <a:ln/>
        </p:spPr>
        <p:txBody>
          <a:bodyPr/>
          <a:lstStyle/>
          <a:p>
            <a:r>
              <a:rPr lang="en-US" dirty="0"/>
              <a:t>History of our understanding of waterborne disease</a:t>
            </a:r>
            <a:br>
              <a:rPr lang="en-US" dirty="0"/>
            </a:br>
            <a:endParaRPr lang="en-US" dirty="0"/>
          </a:p>
          <a:p>
            <a:r>
              <a:rPr lang="en-US" dirty="0"/>
              <a:t>Drinking Water Standards: how do we decide what is allowed in the water we drink?</a:t>
            </a:r>
          </a:p>
        </p:txBody>
      </p:sp>
      <p:pic>
        <p:nvPicPr>
          <p:cNvPr id="4" name="Picture 3" descr="183">
            <a:hlinkClick r:id="rId3" action="ppaction://hlinksldjump"/>
            <a:extLst>
              <a:ext uri="{FF2B5EF4-FFF2-40B4-BE49-F238E27FC236}">
                <a16:creationId xmlns:a16="http://schemas.microsoft.com/office/drawing/2014/main" id="{118ACE03-2D44-4DF8-AC49-4D2F4CB84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t="5504" b="20662"/>
          <a:stretch>
            <a:fillRect/>
          </a:stretch>
        </p:blipFill>
        <p:spPr bwMode="auto">
          <a:xfrm>
            <a:off x="246425" y="1600200"/>
            <a:ext cx="2188865" cy="1264298"/>
          </a:xfrm>
          <a:prstGeom prst="rect">
            <a:avLst/>
          </a:prstGeom>
          <a:noFill/>
        </p:spPr>
      </p:pic>
      <p:pic>
        <p:nvPicPr>
          <p:cNvPr id="5" name="Picture 7" descr="otlogo">
            <a:hlinkClick r:id="rId5" action="ppaction://hlinksldjump"/>
            <a:extLst>
              <a:ext uri="{FF2B5EF4-FFF2-40B4-BE49-F238E27FC236}">
                <a16:creationId xmlns:a16="http://schemas.microsoft.com/office/drawing/2014/main" id="{E7FF05B6-9E37-47D9-B27B-E848C6844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64692" y="3434040"/>
            <a:ext cx="2170597" cy="606117"/>
          </a:xfrm>
          <a:prstGeom prst="rect">
            <a:avLst/>
          </a:prstGeom>
          <a:noFill/>
          <a:effectLst/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</p:spPr>
        <p:txBody>
          <a:bodyPr anchor="b"/>
          <a:lstStyle/>
          <a:p>
            <a:r>
              <a:rPr lang="en-US"/>
              <a:t>Primary Standards : (Health) </a:t>
            </a:r>
            <a:br>
              <a:rPr lang="en-US"/>
            </a:br>
            <a:r>
              <a:rPr lang="en-US"/>
              <a:t>Related to Microorganisms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981200"/>
            <a:ext cx="6324600" cy="4114800"/>
          </a:xfrm>
          <a:noFill/>
          <a:ln/>
        </p:spPr>
        <p:txBody>
          <a:bodyPr/>
          <a:lstStyle/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344988" algn="ctr"/>
                <a:tab pos="5205413" algn="l"/>
              </a:tabLst>
            </a:pPr>
            <a:r>
              <a:rPr lang="en-US" sz="2800" u="sng" dirty="0">
                <a:cs typeface="Arial" pitchFamily="34" charset="0"/>
              </a:rPr>
              <a:t>Contaminant	MCLG	MCL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344988" algn="ctr"/>
                <a:tab pos="5205413" algn="l"/>
              </a:tabLst>
            </a:pPr>
            <a:r>
              <a:rPr lang="en-US" sz="2800" i="1" dirty="0"/>
              <a:t>Cryptosporidium	</a:t>
            </a:r>
            <a:r>
              <a:rPr lang="en-US" sz="2800" dirty="0">
                <a:cs typeface="Arial" pitchFamily="34" charset="0"/>
              </a:rPr>
              <a:t>zero	TT</a:t>
            </a:r>
            <a:r>
              <a:rPr lang="en-US" sz="2800" baseline="30000" dirty="0">
                <a:cs typeface="Arial" pitchFamily="34" charset="0"/>
                <a:hlinkClick r:id="rId3"/>
              </a:rPr>
              <a:t>3</a:t>
            </a:r>
            <a:endParaRPr lang="en-US" sz="2800" i="1" dirty="0">
              <a:cs typeface="Arial" pitchFamily="34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344988" algn="ctr"/>
                <a:tab pos="5205413" algn="l"/>
              </a:tabLst>
            </a:pPr>
            <a:r>
              <a:rPr lang="en-US" sz="2800" i="1" dirty="0">
                <a:cs typeface="Arial" pitchFamily="34" charset="0"/>
              </a:rPr>
              <a:t>Giardia lamblia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zero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TT</a:t>
            </a:r>
            <a:r>
              <a:rPr lang="en-US" sz="2800" baseline="30000" dirty="0">
                <a:cs typeface="Arial" pitchFamily="34" charset="0"/>
                <a:hlinkClick r:id="rId3"/>
              </a:rPr>
              <a:t>3</a:t>
            </a:r>
            <a:endParaRPr lang="en-US" sz="2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344988" algn="ctr"/>
                <a:tab pos="5205413" algn="l"/>
              </a:tabLst>
            </a:pPr>
            <a:r>
              <a:rPr lang="en-US" sz="2800" i="1" dirty="0">
                <a:cs typeface="Arial" pitchFamily="34" charset="0"/>
              </a:rPr>
              <a:t>Legionella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zero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TT</a:t>
            </a:r>
            <a:r>
              <a:rPr lang="en-US" sz="2800" baseline="30000" dirty="0">
                <a:cs typeface="Arial" pitchFamily="34" charset="0"/>
                <a:hlinkClick r:id="rId3"/>
              </a:rPr>
              <a:t>3</a:t>
            </a:r>
            <a:endParaRPr lang="en-US" sz="2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344988" algn="ctr"/>
                <a:tab pos="5205413" algn="l"/>
              </a:tabLst>
            </a:pPr>
            <a:r>
              <a:rPr lang="en-US" sz="2800" dirty="0">
                <a:cs typeface="Arial" pitchFamily="34" charset="0"/>
              </a:rPr>
              <a:t>Viruses (enteric)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zero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TT</a:t>
            </a:r>
            <a:r>
              <a:rPr lang="en-US" sz="2800" baseline="30000" dirty="0">
                <a:cs typeface="Arial" pitchFamily="34" charset="0"/>
                <a:hlinkClick r:id="rId3"/>
              </a:rPr>
              <a:t>3</a:t>
            </a:r>
            <a:endParaRPr lang="en-US" sz="2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None/>
              <a:tabLst>
                <a:tab pos="4344988" algn="ctr"/>
                <a:tab pos="5205413" algn="l"/>
              </a:tabLst>
            </a:pPr>
            <a:r>
              <a:rPr lang="en-US" sz="2800" dirty="0">
                <a:cs typeface="Arial" pitchFamily="34" charset="0"/>
              </a:rPr>
              <a:t>Heterotrophic plate count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N/A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TT</a:t>
            </a:r>
            <a:r>
              <a:rPr lang="en-US" sz="2800" baseline="30000" dirty="0">
                <a:cs typeface="Arial" pitchFamily="34" charset="0"/>
                <a:hlinkClick r:id="rId3"/>
              </a:rPr>
              <a:t>3</a:t>
            </a:r>
            <a:endParaRPr lang="en-US" sz="2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344988" algn="ctr"/>
                <a:tab pos="5205413" algn="l"/>
              </a:tabLst>
            </a:pPr>
            <a:r>
              <a:rPr lang="en-US" sz="2800" dirty="0">
                <a:cs typeface="Arial" pitchFamily="34" charset="0"/>
              </a:rPr>
              <a:t>Total Coliforms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zero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5.0%</a:t>
            </a:r>
            <a:r>
              <a:rPr lang="en-US" sz="2800" baseline="30000" dirty="0">
                <a:cs typeface="Arial" pitchFamily="34" charset="0"/>
                <a:hlinkClick r:id="rId4"/>
              </a:rPr>
              <a:t>4</a:t>
            </a:r>
            <a:endParaRPr lang="en-US" sz="2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None/>
              <a:tabLst>
                <a:tab pos="4344988" algn="ctr"/>
                <a:tab pos="5205413" algn="l"/>
              </a:tabLst>
            </a:pPr>
            <a:r>
              <a:rPr lang="en-US" sz="2800" dirty="0">
                <a:cs typeface="Arial" pitchFamily="34" charset="0"/>
              </a:rPr>
              <a:t>Turbidity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N/A</a:t>
            </a:r>
            <a:r>
              <a:rPr lang="en-US" sz="2800" dirty="0">
                <a:solidFill>
                  <a:srgbClr val="000000"/>
                </a:solidFill>
                <a:cs typeface="Times New Roman" pitchFamily="18" charset="0"/>
              </a:rPr>
              <a:t>	</a:t>
            </a:r>
            <a:r>
              <a:rPr lang="en-US" sz="2800" dirty="0">
                <a:cs typeface="Arial" pitchFamily="34" charset="0"/>
              </a:rPr>
              <a:t>TT</a:t>
            </a:r>
            <a:r>
              <a:rPr lang="en-US" sz="2800" baseline="30000" dirty="0">
                <a:cs typeface="Arial" pitchFamily="34" charset="0"/>
                <a:hlinkClick r:id="rId3"/>
              </a:rPr>
              <a:t>3</a:t>
            </a:r>
            <a:endParaRPr lang="en-US" sz="2800" dirty="0">
              <a:cs typeface="Times New Roman" pitchFamily="18" charset="0"/>
            </a:endParaRP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344988" algn="ctr"/>
                <a:tab pos="5205413" algn="l"/>
              </a:tabLst>
            </a:pPr>
            <a:endParaRPr lang="en-US" sz="2800" dirty="0"/>
          </a:p>
        </p:txBody>
      </p:sp>
      <p:sp>
        <p:nvSpPr>
          <p:cNvPr id="73732" name="AutoShape 4">
            <a:hlinkClick r:id="rId5" highlightClick="1"/>
          </p:cNvPr>
          <p:cNvSpPr>
            <a:spLocks noChangeArrowheads="1"/>
          </p:cNvSpPr>
          <p:nvPr/>
        </p:nvSpPr>
        <p:spPr bwMode="auto">
          <a:xfrm>
            <a:off x="11326665" y="106283"/>
            <a:ext cx="533400" cy="609600"/>
          </a:xfrm>
          <a:prstGeom prst="actionButtonInformation">
            <a:avLst/>
          </a:prstGeom>
          <a:noFill/>
          <a:ln w="12700">
            <a:solidFill>
              <a:schemeClr val="folHlink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3733" name="Text Box 5"/>
          <p:cNvSpPr txBox="1">
            <a:spLocks noChangeArrowheads="1"/>
          </p:cNvSpPr>
          <p:nvPr/>
        </p:nvSpPr>
        <p:spPr bwMode="auto">
          <a:xfrm>
            <a:off x="6858000" y="3792538"/>
            <a:ext cx="2163763" cy="519112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folHlink"/>
                </a:solidFill>
              </a:rPr>
              <a:t>Cause disease</a:t>
            </a:r>
          </a:p>
        </p:txBody>
      </p:sp>
      <p:sp>
        <p:nvSpPr>
          <p:cNvPr id="73734" name="Text Box 6"/>
          <p:cNvSpPr txBox="1">
            <a:spLocks noChangeArrowheads="1"/>
          </p:cNvSpPr>
          <p:nvPr/>
        </p:nvSpPr>
        <p:spPr bwMode="auto">
          <a:xfrm>
            <a:off x="7086600" y="4616450"/>
            <a:ext cx="1604963" cy="519113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folHlink"/>
                </a:solidFill>
              </a:rPr>
              <a:t>Indicators</a:t>
            </a:r>
          </a:p>
        </p:txBody>
      </p:sp>
      <p:sp>
        <p:nvSpPr>
          <p:cNvPr id="73735" name="Text Box 7"/>
          <p:cNvSpPr txBox="1">
            <a:spLocks noChangeArrowheads="1"/>
          </p:cNvSpPr>
          <p:nvPr/>
        </p:nvSpPr>
        <p:spPr bwMode="auto">
          <a:xfrm>
            <a:off x="6808788" y="5378450"/>
            <a:ext cx="2182812" cy="954107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folHlink"/>
                </a:solidFill>
              </a:rPr>
              <a:t>Pathogens are particles</a:t>
            </a:r>
          </a:p>
        </p:txBody>
      </p:sp>
      <p:sp>
        <p:nvSpPr>
          <p:cNvPr id="73736" name="AutoShape 8"/>
          <p:cNvSpPr>
            <a:spLocks/>
          </p:cNvSpPr>
          <p:nvPr/>
        </p:nvSpPr>
        <p:spPr bwMode="auto">
          <a:xfrm>
            <a:off x="6556375" y="2482850"/>
            <a:ext cx="301625" cy="1708150"/>
          </a:xfrm>
          <a:prstGeom prst="rightBrace">
            <a:avLst>
              <a:gd name="adj1" fmla="val 47193"/>
              <a:gd name="adj2" fmla="val 93361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73737" name="AutoShape 9"/>
          <p:cNvSpPr>
            <a:spLocks/>
          </p:cNvSpPr>
          <p:nvPr/>
        </p:nvSpPr>
        <p:spPr bwMode="auto">
          <a:xfrm>
            <a:off x="6781800" y="4464050"/>
            <a:ext cx="228600" cy="914400"/>
          </a:xfrm>
          <a:prstGeom prst="rightBrace">
            <a:avLst>
              <a:gd name="adj1" fmla="val 33333"/>
              <a:gd name="adj2" fmla="val 50000"/>
            </a:avLst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73738" name="Line 10"/>
          <p:cNvSpPr>
            <a:spLocks noChangeShapeType="1"/>
          </p:cNvSpPr>
          <p:nvPr/>
        </p:nvSpPr>
        <p:spPr bwMode="auto">
          <a:xfrm>
            <a:off x="6934200" y="4249738"/>
            <a:ext cx="2057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3739" name="Line 11"/>
          <p:cNvSpPr>
            <a:spLocks noChangeShapeType="1"/>
          </p:cNvSpPr>
          <p:nvPr/>
        </p:nvSpPr>
        <p:spPr bwMode="auto">
          <a:xfrm>
            <a:off x="7162800" y="51054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3740" name="Line 12"/>
          <p:cNvSpPr>
            <a:spLocks noChangeShapeType="1"/>
          </p:cNvSpPr>
          <p:nvPr/>
        </p:nvSpPr>
        <p:spPr bwMode="auto">
          <a:xfrm>
            <a:off x="6858000" y="5867400"/>
            <a:ext cx="2133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73741" name="Line 13"/>
          <p:cNvSpPr>
            <a:spLocks noChangeShapeType="1"/>
          </p:cNvSpPr>
          <p:nvPr/>
        </p:nvSpPr>
        <p:spPr bwMode="auto">
          <a:xfrm>
            <a:off x="6858000" y="6248400"/>
            <a:ext cx="2133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3C56619-BE06-49FA-8699-976B1B2E0C01}"/>
              </a:ext>
            </a:extLst>
          </p:cNvPr>
          <p:cNvSpPr/>
          <p:nvPr/>
        </p:nvSpPr>
        <p:spPr>
          <a:xfrm>
            <a:off x="7010400" y="1914724"/>
            <a:ext cx="495588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MCLG at zero because ingesting one protozoa, virus, or bacterium may cause adverse health effects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E61156-4D6F-4A8B-A615-96514EA3DE19}"/>
              </a:ext>
            </a:extLst>
          </p:cNvPr>
          <p:cNvSpPr/>
          <p:nvPr/>
        </p:nvSpPr>
        <p:spPr>
          <a:xfrm>
            <a:off x="9323388" y="3299719"/>
            <a:ext cx="6096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Treatment Technique</a:t>
            </a:r>
            <a:r>
              <a:rPr lang="en-US" b="1" dirty="0"/>
              <a:t> </a:t>
            </a:r>
            <a:r>
              <a:rPr lang="en-US" dirty="0"/>
              <a:t>specified when there isn’t an economical and technically feasible method to measure a contaminant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37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3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3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733" grpId="0" build="p" autoUpdateAnimBg="0"/>
      <p:bldP spid="73734" grpId="0" build="p" autoUpdateAnimBg="0"/>
      <p:bldP spid="73735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/>
              <a:t>Turbidity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 measure of the scattering of light by particles in a suspension</a:t>
            </a:r>
          </a:p>
          <a:p>
            <a:r>
              <a:rPr lang="en-US" sz="2800" dirty="0"/>
              <a:t>A turbid water sample appears cloudy or “dirty”</a:t>
            </a:r>
          </a:p>
          <a:p>
            <a:r>
              <a:rPr lang="en-US" sz="2800" dirty="0"/>
              <a:t>High turbidity is the result of lots of light scattering caused by the particles in suspension</a:t>
            </a:r>
          </a:p>
          <a:p>
            <a:r>
              <a:rPr lang="en-US" sz="2800" dirty="0"/>
              <a:t>Measured in NTU (Nephelometric Turbidity Units)</a:t>
            </a:r>
          </a:p>
        </p:txBody>
      </p:sp>
      <p:sp>
        <p:nvSpPr>
          <p:cNvPr id="59396" name="Text Box 4"/>
          <p:cNvSpPr txBox="1">
            <a:spLocks noChangeArrowheads="1"/>
          </p:cNvSpPr>
          <p:nvPr/>
        </p:nvSpPr>
        <p:spPr bwMode="auto">
          <a:xfrm>
            <a:off x="7315200" y="5234782"/>
            <a:ext cx="944563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latin typeface="Book Antiqua" pitchFamily="18" charset="0"/>
              </a:rPr>
              <a:t>cloud</a:t>
            </a:r>
          </a:p>
        </p:txBody>
      </p:sp>
      <p:sp>
        <p:nvSpPr>
          <p:cNvPr id="59399" name="Freeform 7"/>
          <p:cNvSpPr>
            <a:spLocks/>
          </p:cNvSpPr>
          <p:nvPr/>
        </p:nvSpPr>
        <p:spPr bwMode="auto">
          <a:xfrm flipV="1">
            <a:off x="4465674" y="4051005"/>
            <a:ext cx="2849526" cy="1663995"/>
          </a:xfrm>
          <a:custGeom>
            <a:avLst/>
            <a:gdLst/>
            <a:ahLst/>
            <a:cxnLst>
              <a:cxn ang="0">
                <a:pos x="1824" y="24"/>
              </a:cxn>
              <a:cxn ang="0">
                <a:pos x="336" y="24"/>
              </a:cxn>
              <a:cxn ang="0">
                <a:pos x="0" y="168"/>
              </a:cxn>
            </a:cxnLst>
            <a:rect l="0" t="0" r="r" b="b"/>
            <a:pathLst>
              <a:path w="1824" h="168">
                <a:moveTo>
                  <a:pt x="1824" y="24"/>
                </a:moveTo>
                <a:cubicBezTo>
                  <a:pt x="1232" y="12"/>
                  <a:pt x="640" y="0"/>
                  <a:pt x="336" y="24"/>
                </a:cubicBezTo>
                <a:cubicBezTo>
                  <a:pt x="32" y="48"/>
                  <a:pt x="16" y="108"/>
                  <a:pt x="0" y="168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arrow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dirty="0"/>
              <a:t>Turbidity: A measure of the scattering of light by particles in a suspension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A52525-E395-4FB4-AAAE-FB0FF9D45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turbid water sample appears cloudy or “dirty”</a:t>
            </a:r>
          </a:p>
          <a:p>
            <a:r>
              <a:rPr lang="en-US" dirty="0"/>
              <a:t>High turbidity is the result of lots of light scattering caused by the particles in suspension</a:t>
            </a:r>
          </a:p>
          <a:p>
            <a:r>
              <a:rPr lang="en-US" dirty="0"/>
              <a:t>Measured in NTU (Nephelometric Turbidity Units)</a:t>
            </a:r>
          </a:p>
        </p:txBody>
      </p:sp>
      <p:grpSp>
        <p:nvGrpSpPr>
          <p:cNvPr id="57502" name="Group 158"/>
          <p:cNvGrpSpPr>
            <a:grpSpLocks/>
          </p:cNvGrpSpPr>
          <p:nvPr/>
        </p:nvGrpSpPr>
        <p:grpSpPr bwMode="auto">
          <a:xfrm>
            <a:off x="429492" y="4942635"/>
            <a:ext cx="1774825" cy="1263650"/>
            <a:chOff x="525" y="2386"/>
            <a:chExt cx="1118" cy="796"/>
          </a:xfrm>
        </p:grpSpPr>
        <p:sp>
          <p:nvSpPr>
            <p:cNvPr id="57350" name="AutoShape 6"/>
            <p:cNvSpPr>
              <a:spLocks noChangeArrowheads="1"/>
            </p:cNvSpPr>
            <p:nvPr/>
          </p:nvSpPr>
          <p:spPr bwMode="auto">
            <a:xfrm>
              <a:off x="559" y="2674"/>
              <a:ext cx="322" cy="254"/>
            </a:xfrm>
            <a:prstGeom prst="roundRect">
              <a:avLst>
                <a:gd name="adj" fmla="val 25000"/>
              </a:avLst>
            </a:prstGeom>
            <a:solidFill>
              <a:srgbClr val="996633"/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51" name="Oval 7"/>
            <p:cNvSpPr>
              <a:spLocks noChangeArrowheads="1"/>
            </p:cNvSpPr>
            <p:nvPr/>
          </p:nvSpPr>
          <p:spPr bwMode="auto">
            <a:xfrm>
              <a:off x="838" y="2394"/>
              <a:ext cx="797" cy="780"/>
            </a:xfrm>
            <a:prstGeom prst="ellipse">
              <a:avLst/>
            </a:prstGeom>
            <a:gradFill rotWithShape="0">
              <a:gsLst>
                <a:gs pos="0">
                  <a:srgbClr val="FFFF66"/>
                </a:gs>
                <a:gs pos="100000">
                  <a:srgbClr val="66FFFF"/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52" name="Oval 8"/>
            <p:cNvSpPr>
              <a:spLocks noChangeArrowheads="1"/>
            </p:cNvSpPr>
            <p:nvPr/>
          </p:nvSpPr>
          <p:spPr bwMode="auto">
            <a:xfrm>
              <a:off x="830" y="2386"/>
              <a:ext cx="813" cy="796"/>
            </a:xfrm>
            <a:prstGeom prst="ellips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53" name="AutoShape 9"/>
            <p:cNvSpPr>
              <a:spLocks noChangeArrowheads="1"/>
            </p:cNvSpPr>
            <p:nvPr/>
          </p:nvSpPr>
          <p:spPr bwMode="auto">
            <a:xfrm>
              <a:off x="533" y="2699"/>
              <a:ext cx="17" cy="68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 w="9525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54" name="AutoShape 10"/>
            <p:cNvSpPr>
              <a:spLocks noChangeArrowheads="1"/>
            </p:cNvSpPr>
            <p:nvPr/>
          </p:nvSpPr>
          <p:spPr bwMode="auto">
            <a:xfrm>
              <a:off x="525" y="2691"/>
              <a:ext cx="34" cy="85"/>
            </a:xfrm>
            <a:prstGeom prst="roundRect">
              <a:avLst>
                <a:gd name="adj" fmla="val 16667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55" name="AutoShape 11"/>
            <p:cNvSpPr>
              <a:spLocks noChangeArrowheads="1"/>
            </p:cNvSpPr>
            <p:nvPr/>
          </p:nvSpPr>
          <p:spPr bwMode="auto">
            <a:xfrm>
              <a:off x="533" y="2835"/>
              <a:ext cx="17" cy="68"/>
            </a:xfrm>
            <a:prstGeom prst="roundRect">
              <a:avLst>
                <a:gd name="adj" fmla="val 0"/>
              </a:avLst>
            </a:prstGeom>
            <a:solidFill>
              <a:srgbClr val="000000"/>
            </a:solidFill>
            <a:ln w="9525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56" name="AutoShape 12"/>
            <p:cNvSpPr>
              <a:spLocks noChangeArrowheads="1"/>
            </p:cNvSpPr>
            <p:nvPr/>
          </p:nvSpPr>
          <p:spPr bwMode="auto">
            <a:xfrm>
              <a:off x="525" y="2826"/>
              <a:ext cx="34" cy="85"/>
            </a:xfrm>
            <a:prstGeom prst="roundRect">
              <a:avLst>
                <a:gd name="adj" fmla="val 16667"/>
              </a:avLst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57" name="Line 13"/>
            <p:cNvSpPr>
              <a:spLocks noChangeShapeType="1"/>
            </p:cNvSpPr>
            <p:nvPr/>
          </p:nvSpPr>
          <p:spPr bwMode="auto">
            <a:xfrm flipV="1">
              <a:off x="821" y="2682"/>
              <a:ext cx="475" cy="51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58" name="Line 14"/>
            <p:cNvSpPr>
              <a:spLocks noChangeShapeType="1"/>
            </p:cNvSpPr>
            <p:nvPr/>
          </p:nvSpPr>
          <p:spPr bwMode="auto">
            <a:xfrm>
              <a:off x="821" y="2835"/>
              <a:ext cx="475" cy="51"/>
            </a:xfrm>
            <a:prstGeom prst="line">
              <a:avLst/>
            </a:pr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59" name="Arc 15"/>
            <p:cNvSpPr>
              <a:spLocks/>
            </p:cNvSpPr>
            <p:nvPr/>
          </p:nvSpPr>
          <p:spPr bwMode="auto">
            <a:xfrm>
              <a:off x="1286" y="2691"/>
              <a:ext cx="85" cy="118"/>
            </a:xfrm>
            <a:custGeom>
              <a:avLst/>
              <a:gdLst>
                <a:gd name="G0" fmla="+- 150 0 0"/>
                <a:gd name="G1" fmla="+- 21600 0 0"/>
                <a:gd name="G2" fmla="+- 21600 0 0"/>
                <a:gd name="T0" fmla="*/ 0 w 21750"/>
                <a:gd name="T1" fmla="*/ 1 h 21600"/>
                <a:gd name="T2" fmla="*/ 21750 w 21750"/>
                <a:gd name="T3" fmla="*/ 21492 h 21600"/>
                <a:gd name="T4" fmla="*/ 150 w 21750"/>
                <a:gd name="T5" fmla="*/ 216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750" h="21600" fill="none" extrusionOk="0">
                  <a:moveTo>
                    <a:pt x="-1" y="0"/>
                  </a:moveTo>
                  <a:cubicBezTo>
                    <a:pt x="49" y="0"/>
                    <a:pt x="99" y="-1"/>
                    <a:pt x="150" y="0"/>
                  </a:cubicBezTo>
                  <a:cubicBezTo>
                    <a:pt x="12037" y="0"/>
                    <a:pt x="21690" y="9604"/>
                    <a:pt x="21749" y="21492"/>
                  </a:cubicBezTo>
                </a:path>
                <a:path w="21750" h="21600" stroke="0" extrusionOk="0">
                  <a:moveTo>
                    <a:pt x="-1" y="0"/>
                  </a:moveTo>
                  <a:cubicBezTo>
                    <a:pt x="49" y="0"/>
                    <a:pt x="99" y="-1"/>
                    <a:pt x="150" y="0"/>
                  </a:cubicBezTo>
                  <a:cubicBezTo>
                    <a:pt x="12037" y="0"/>
                    <a:pt x="21690" y="9604"/>
                    <a:pt x="21749" y="21492"/>
                  </a:cubicBezTo>
                  <a:lnTo>
                    <a:pt x="150" y="21600"/>
                  </a:ln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60" name="Arc 16"/>
            <p:cNvSpPr>
              <a:spLocks/>
            </p:cNvSpPr>
            <p:nvPr/>
          </p:nvSpPr>
          <p:spPr bwMode="auto">
            <a:xfrm>
              <a:off x="1286" y="2792"/>
              <a:ext cx="85" cy="102"/>
            </a:xfrm>
            <a:custGeom>
              <a:avLst/>
              <a:gdLst>
                <a:gd name="G0" fmla="+- 132 0 0"/>
                <a:gd name="G1" fmla="+- 109 0 0"/>
                <a:gd name="G2" fmla="+- 21600 0 0"/>
                <a:gd name="T0" fmla="*/ 21732 w 21732"/>
                <a:gd name="T1" fmla="*/ 0 h 21709"/>
                <a:gd name="T2" fmla="*/ 0 w 21732"/>
                <a:gd name="T3" fmla="*/ 21709 h 21709"/>
                <a:gd name="T4" fmla="*/ 132 w 21732"/>
                <a:gd name="T5" fmla="*/ 109 h 21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732" h="21709" fill="none" extrusionOk="0">
                  <a:moveTo>
                    <a:pt x="21731" y="0"/>
                  </a:moveTo>
                  <a:cubicBezTo>
                    <a:pt x="21731" y="36"/>
                    <a:pt x="21732" y="72"/>
                    <a:pt x="21732" y="109"/>
                  </a:cubicBezTo>
                  <a:cubicBezTo>
                    <a:pt x="21732" y="12038"/>
                    <a:pt x="12061" y="21709"/>
                    <a:pt x="132" y="21709"/>
                  </a:cubicBezTo>
                  <a:cubicBezTo>
                    <a:pt x="88" y="21709"/>
                    <a:pt x="44" y="21708"/>
                    <a:pt x="0" y="21708"/>
                  </a:cubicBezTo>
                </a:path>
                <a:path w="21732" h="21709" stroke="0" extrusionOk="0">
                  <a:moveTo>
                    <a:pt x="21731" y="0"/>
                  </a:moveTo>
                  <a:cubicBezTo>
                    <a:pt x="21731" y="36"/>
                    <a:pt x="21732" y="72"/>
                    <a:pt x="21732" y="109"/>
                  </a:cubicBezTo>
                  <a:cubicBezTo>
                    <a:pt x="21732" y="12038"/>
                    <a:pt x="12061" y="21709"/>
                    <a:pt x="132" y="21709"/>
                  </a:cubicBezTo>
                  <a:cubicBezTo>
                    <a:pt x="88" y="21709"/>
                    <a:pt x="44" y="21708"/>
                    <a:pt x="0" y="21708"/>
                  </a:cubicBezTo>
                  <a:lnTo>
                    <a:pt x="132" y="109"/>
                  </a:lnTo>
                  <a:close/>
                </a:path>
              </a:pathLst>
            </a:custGeom>
            <a:noFill/>
            <a:ln w="38100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7501" name="Group 157"/>
          <p:cNvGrpSpPr>
            <a:grpSpLocks/>
          </p:cNvGrpSpPr>
          <p:nvPr/>
        </p:nvGrpSpPr>
        <p:grpSpPr bwMode="auto">
          <a:xfrm>
            <a:off x="3147292" y="4337798"/>
            <a:ext cx="241300" cy="2474912"/>
            <a:chOff x="2237" y="2047"/>
            <a:chExt cx="152" cy="1559"/>
          </a:xfrm>
        </p:grpSpPr>
        <p:sp>
          <p:nvSpPr>
            <p:cNvPr id="57362" name="Oval 18"/>
            <p:cNvSpPr>
              <a:spLocks noChangeArrowheads="1"/>
            </p:cNvSpPr>
            <p:nvPr/>
          </p:nvSpPr>
          <p:spPr bwMode="auto">
            <a:xfrm>
              <a:off x="2245" y="2055"/>
              <a:ext cx="136" cy="1543"/>
            </a:xfrm>
            <a:prstGeom prst="ellipse">
              <a:avLst/>
            </a:prstGeom>
            <a:solidFill>
              <a:srgbClr val="66FFFF"/>
            </a:solidFill>
            <a:ln w="9525">
              <a:noFill/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63" name="Oval 19"/>
            <p:cNvSpPr>
              <a:spLocks noChangeArrowheads="1"/>
            </p:cNvSpPr>
            <p:nvPr/>
          </p:nvSpPr>
          <p:spPr bwMode="auto">
            <a:xfrm>
              <a:off x="2237" y="2047"/>
              <a:ext cx="152" cy="1559"/>
            </a:xfrm>
            <a:prstGeom prst="ellipse">
              <a:avLst/>
            </a:prstGeom>
            <a:solidFill>
              <a:srgbClr val="66FFFF"/>
            </a:solidFill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  <p:sp>
          <p:nvSpPr>
            <p:cNvPr id="57364" name="Line 20"/>
            <p:cNvSpPr>
              <a:spLocks noChangeShapeType="1"/>
            </p:cNvSpPr>
            <p:nvPr/>
          </p:nvSpPr>
          <p:spPr bwMode="auto">
            <a:xfrm>
              <a:off x="2312" y="2055"/>
              <a:ext cx="2" cy="1526"/>
            </a:xfrm>
            <a:prstGeom prst="line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7381" name="Rectangle 37"/>
          <p:cNvSpPr>
            <a:spLocks noChangeArrowheads="1"/>
          </p:cNvSpPr>
          <p:nvPr/>
        </p:nvSpPr>
        <p:spPr bwMode="auto">
          <a:xfrm>
            <a:off x="6185767" y="5183935"/>
            <a:ext cx="228600" cy="78105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7383" name="Oval 39" descr="Recycled paper"/>
          <p:cNvSpPr>
            <a:spLocks noChangeArrowheads="1"/>
          </p:cNvSpPr>
          <p:nvPr/>
        </p:nvSpPr>
        <p:spPr bwMode="auto">
          <a:xfrm>
            <a:off x="4710980" y="4996610"/>
            <a:ext cx="1209675" cy="1157288"/>
          </a:xfrm>
          <a:prstGeom prst="ellipse">
            <a:avLst/>
          </a:prstGeom>
          <a:blipFill dpi="0" rotWithShape="0">
            <a:blip r:embed="rId3" cstate="print"/>
            <a:srcRect/>
            <a:tile tx="0" ty="0" sx="100000" sy="100000" flip="none" algn="tl"/>
          </a:blipFill>
          <a:ln w="9525">
            <a:solidFill>
              <a:schemeClr val="bg2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57500" name="Rectangle 156"/>
          <p:cNvSpPr>
            <a:spLocks noChangeArrowheads="1"/>
          </p:cNvSpPr>
          <p:nvPr/>
        </p:nvSpPr>
        <p:spPr bwMode="auto">
          <a:xfrm rot="5400000">
            <a:off x="5230093" y="4077447"/>
            <a:ext cx="177800" cy="746125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bg2"/>
            </a:solidFill>
            <a:miter lim="800000"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57511" name="Group 167"/>
          <p:cNvGrpSpPr>
            <a:grpSpLocks/>
          </p:cNvGrpSpPr>
          <p:nvPr/>
        </p:nvGrpSpPr>
        <p:grpSpPr bwMode="auto">
          <a:xfrm>
            <a:off x="1501055" y="4788648"/>
            <a:ext cx="3886200" cy="1633537"/>
            <a:chOff x="1200" y="2331"/>
            <a:chExt cx="2448" cy="1029"/>
          </a:xfrm>
        </p:grpSpPr>
        <p:sp>
          <p:nvSpPr>
            <p:cNvPr id="57505" name="Freeform 161"/>
            <p:cNvSpPr>
              <a:spLocks/>
            </p:cNvSpPr>
            <p:nvPr/>
          </p:nvSpPr>
          <p:spPr bwMode="auto">
            <a:xfrm>
              <a:off x="1260" y="2331"/>
              <a:ext cx="2383" cy="506"/>
            </a:xfrm>
            <a:custGeom>
              <a:avLst/>
              <a:gdLst/>
              <a:ahLst/>
              <a:cxnLst>
                <a:cxn ang="0">
                  <a:pos x="0" y="472"/>
                </a:cxn>
                <a:cxn ang="0">
                  <a:pos x="1054" y="0"/>
                </a:cxn>
                <a:cxn ang="0">
                  <a:pos x="2383" y="506"/>
                </a:cxn>
              </a:cxnLst>
              <a:rect l="0" t="0" r="r" b="b"/>
              <a:pathLst>
                <a:path w="2383" h="506">
                  <a:moveTo>
                    <a:pt x="0" y="472"/>
                  </a:moveTo>
                  <a:lnTo>
                    <a:pt x="1054" y="0"/>
                  </a:lnTo>
                  <a:lnTo>
                    <a:pt x="2383" y="506"/>
                  </a:ln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06" name="Freeform 162"/>
            <p:cNvSpPr>
              <a:spLocks/>
            </p:cNvSpPr>
            <p:nvPr/>
          </p:nvSpPr>
          <p:spPr bwMode="auto">
            <a:xfrm flipV="1">
              <a:off x="1248" y="2854"/>
              <a:ext cx="2383" cy="506"/>
            </a:xfrm>
            <a:custGeom>
              <a:avLst/>
              <a:gdLst/>
              <a:ahLst/>
              <a:cxnLst>
                <a:cxn ang="0">
                  <a:pos x="0" y="472"/>
                </a:cxn>
                <a:cxn ang="0">
                  <a:pos x="1054" y="0"/>
                </a:cxn>
                <a:cxn ang="0">
                  <a:pos x="2383" y="506"/>
                </a:cxn>
              </a:cxnLst>
              <a:rect l="0" t="0" r="r" b="b"/>
              <a:pathLst>
                <a:path w="2383" h="506">
                  <a:moveTo>
                    <a:pt x="0" y="472"/>
                  </a:moveTo>
                  <a:lnTo>
                    <a:pt x="1054" y="0"/>
                  </a:lnTo>
                  <a:lnTo>
                    <a:pt x="2383" y="506"/>
                  </a:lnTo>
                </a:path>
              </a:pathLst>
            </a:custGeom>
            <a:noFill/>
            <a:ln w="38100" cap="flat" cmpd="sng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508" name="Line 164"/>
            <p:cNvSpPr>
              <a:spLocks noChangeShapeType="1"/>
            </p:cNvSpPr>
            <p:nvPr/>
          </p:nvSpPr>
          <p:spPr bwMode="auto">
            <a:xfrm>
              <a:off x="1200" y="2832"/>
              <a:ext cx="2448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none" w="sm" len="sm"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57509" name="Line 165"/>
          <p:cNvSpPr>
            <a:spLocks noChangeShapeType="1"/>
          </p:cNvSpPr>
          <p:nvPr/>
        </p:nvSpPr>
        <p:spPr bwMode="auto">
          <a:xfrm>
            <a:off x="5387255" y="5583985"/>
            <a:ext cx="833437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7510" name="Line 166"/>
          <p:cNvSpPr>
            <a:spLocks noChangeShapeType="1"/>
          </p:cNvSpPr>
          <p:nvPr/>
        </p:nvSpPr>
        <p:spPr bwMode="auto">
          <a:xfrm rot="5400000">
            <a:off x="4788767" y="5061698"/>
            <a:ext cx="1044575" cy="0"/>
          </a:xfrm>
          <a:prstGeom prst="line">
            <a:avLst/>
          </a:prstGeom>
          <a:noFill/>
          <a:ln w="38100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57512" name="Text Box 168"/>
          <p:cNvSpPr txBox="1">
            <a:spLocks noChangeArrowheads="1"/>
          </p:cNvSpPr>
          <p:nvPr/>
        </p:nvSpPr>
        <p:spPr bwMode="auto">
          <a:xfrm>
            <a:off x="4396655" y="4006010"/>
            <a:ext cx="1787525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Book Antiqua" pitchFamily="18" charset="0"/>
              </a:rPr>
              <a:t>90° detector</a:t>
            </a:r>
          </a:p>
        </p:txBody>
      </p:sp>
      <p:sp>
        <p:nvSpPr>
          <p:cNvPr id="57513" name="Text Box 169"/>
          <p:cNvSpPr txBox="1">
            <a:spLocks noChangeArrowheads="1"/>
          </p:cNvSpPr>
          <p:nvPr/>
        </p:nvSpPr>
        <p:spPr bwMode="auto">
          <a:xfrm>
            <a:off x="1120055" y="4517185"/>
            <a:ext cx="877887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Book Antiqua" pitchFamily="18" charset="0"/>
              </a:rPr>
              <a:t>lamp</a:t>
            </a:r>
          </a:p>
        </p:txBody>
      </p:sp>
      <p:sp>
        <p:nvSpPr>
          <p:cNvPr id="57514" name="Text Box 170"/>
          <p:cNvSpPr txBox="1">
            <a:spLocks noChangeArrowheads="1"/>
          </p:cNvSpPr>
          <p:nvPr/>
        </p:nvSpPr>
        <p:spPr bwMode="auto">
          <a:xfrm>
            <a:off x="2948855" y="3907585"/>
            <a:ext cx="725487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Book Antiqua" pitchFamily="18" charset="0"/>
              </a:rPr>
              <a:t>lens</a:t>
            </a:r>
          </a:p>
        </p:txBody>
      </p:sp>
      <p:sp>
        <p:nvSpPr>
          <p:cNvPr id="57515" name="Text Box 171"/>
          <p:cNvSpPr txBox="1">
            <a:spLocks noChangeArrowheads="1"/>
          </p:cNvSpPr>
          <p:nvPr/>
        </p:nvSpPr>
        <p:spPr bwMode="auto">
          <a:xfrm>
            <a:off x="4549055" y="6269785"/>
            <a:ext cx="1687512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Book Antiqua" pitchFamily="18" charset="0"/>
              </a:rPr>
              <a:t>sample cell</a:t>
            </a:r>
          </a:p>
        </p:txBody>
      </p:sp>
      <p:sp>
        <p:nvSpPr>
          <p:cNvPr id="57516" name="Rectangle 172"/>
          <p:cNvSpPr>
            <a:spLocks noChangeArrowheads="1"/>
          </p:cNvSpPr>
          <p:nvPr/>
        </p:nvSpPr>
        <p:spPr bwMode="auto">
          <a:xfrm>
            <a:off x="5576167" y="4615610"/>
            <a:ext cx="1939925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tx2"/>
                </a:solidFill>
                <a:latin typeface="Book Antiqua" pitchFamily="18" charset="0"/>
              </a:rPr>
              <a:t>180° detector</a:t>
            </a:r>
          </a:p>
        </p:txBody>
      </p:sp>
      <p:sp>
        <p:nvSpPr>
          <p:cNvPr id="34" name="Text Box 4">
            <a:extLst>
              <a:ext uri="{FF2B5EF4-FFF2-40B4-BE49-F238E27FC236}">
                <a16:creationId xmlns:a16="http://schemas.microsoft.com/office/drawing/2014/main" id="{D99A4EA3-9841-4B26-9FF3-E3E63468EF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790237" y="5336676"/>
            <a:ext cx="944563" cy="457200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r>
              <a:rPr lang="en-US" sz="2400" dirty="0">
                <a:latin typeface="Book Antiqua" pitchFamily="18" charset="0"/>
              </a:rPr>
              <a:t>cloud</a:t>
            </a:r>
          </a:p>
        </p:txBody>
      </p:sp>
      <p:sp>
        <p:nvSpPr>
          <p:cNvPr id="35" name="Freeform 7">
            <a:extLst>
              <a:ext uri="{FF2B5EF4-FFF2-40B4-BE49-F238E27FC236}">
                <a16:creationId xmlns:a16="http://schemas.microsoft.com/office/drawing/2014/main" id="{1FF64FC1-DD43-4CA8-9896-67D8321B8104}"/>
              </a:ext>
            </a:extLst>
          </p:cNvPr>
          <p:cNvSpPr>
            <a:spLocks/>
          </p:cNvSpPr>
          <p:nvPr/>
        </p:nvSpPr>
        <p:spPr bwMode="auto">
          <a:xfrm flipV="1">
            <a:off x="6750179" y="3743389"/>
            <a:ext cx="4040058" cy="1844705"/>
          </a:xfrm>
          <a:custGeom>
            <a:avLst/>
            <a:gdLst>
              <a:gd name="connsiteX0" fmla="*/ 14178 w 14178"/>
              <a:gd name="connsiteY0" fmla="*/ 826 h 11858"/>
              <a:gd name="connsiteX1" fmla="*/ 6020 w 14178"/>
              <a:gd name="connsiteY1" fmla="*/ 826 h 11858"/>
              <a:gd name="connsiteX2" fmla="*/ 0 w 14178"/>
              <a:gd name="connsiteY2" fmla="*/ 11858 h 11858"/>
              <a:gd name="connsiteX0" fmla="*/ 14178 w 14178"/>
              <a:gd name="connsiteY0" fmla="*/ 826 h 11858"/>
              <a:gd name="connsiteX1" fmla="*/ 6020 w 14178"/>
              <a:gd name="connsiteY1" fmla="*/ 826 h 11858"/>
              <a:gd name="connsiteX2" fmla="*/ 0 w 14178"/>
              <a:gd name="connsiteY2" fmla="*/ 11858 h 11858"/>
              <a:gd name="connsiteX0" fmla="*/ 14178 w 14178"/>
              <a:gd name="connsiteY0" fmla="*/ 54 h 11086"/>
              <a:gd name="connsiteX1" fmla="*/ 9496 w 14178"/>
              <a:gd name="connsiteY1" fmla="*/ 7438 h 11086"/>
              <a:gd name="connsiteX2" fmla="*/ 0 w 14178"/>
              <a:gd name="connsiteY2" fmla="*/ 11086 h 11086"/>
              <a:gd name="connsiteX0" fmla="*/ 14178 w 14178"/>
              <a:gd name="connsiteY0" fmla="*/ 54 h 11086"/>
              <a:gd name="connsiteX1" fmla="*/ 9496 w 14178"/>
              <a:gd name="connsiteY1" fmla="*/ 7438 h 11086"/>
              <a:gd name="connsiteX2" fmla="*/ 0 w 14178"/>
              <a:gd name="connsiteY2" fmla="*/ 11086 h 11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178" h="11086">
                <a:moveTo>
                  <a:pt x="14178" y="54"/>
                </a:moveTo>
                <a:cubicBezTo>
                  <a:pt x="10932" y="-661"/>
                  <a:pt x="11163" y="6009"/>
                  <a:pt x="9496" y="7438"/>
                </a:cubicBezTo>
                <a:cubicBezTo>
                  <a:pt x="7829" y="8866"/>
                  <a:pt x="957" y="7744"/>
                  <a:pt x="0" y="11086"/>
                </a:cubicBezTo>
              </a:path>
            </a:pathLst>
          </a:custGeom>
          <a:noFill/>
          <a:ln w="28575" cap="flat" cmpd="sng">
            <a:solidFill>
              <a:schemeClr val="tx1"/>
            </a:solidFill>
            <a:prstDash val="solid"/>
            <a:round/>
            <a:headEnd type="none" w="sm" len="sm"/>
            <a:tailEnd type="arrow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57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57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000"/>
                                        <p:tgtEl>
                                          <p:spTgt spid="57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21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7" dur="500" fill="hold"/>
                                        <p:tgtEl>
                                          <p:spTgt spid="5738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8" dur="500" fill="hold"/>
                                        <p:tgtEl>
                                          <p:spTgt spid="573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9" dur="500" fill="hold"/>
                                        <p:tgtEl>
                                          <p:spTgt spid="5738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573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1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2" dur="500" fill="hold"/>
                                        <p:tgtEl>
                                          <p:spTgt spid="5750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3" dur="500" fill="hold"/>
                                        <p:tgtEl>
                                          <p:spTgt spid="5750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4" dur="500" fill="hold"/>
                                        <p:tgtEl>
                                          <p:spTgt spid="5750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5750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381" grpId="0" animBg="1"/>
      <p:bldP spid="57500" grpId="0" animBg="1"/>
      <p:bldP spid="57509" grpId="0" animBg="1"/>
      <p:bldP spid="5751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dirty="0"/>
              <a:t>EPA Turbidity regulations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systems that use conventional* or direct filtration turbidity </a:t>
            </a:r>
          </a:p>
          <a:p>
            <a:pPr lvl="1"/>
            <a:r>
              <a:rPr lang="en-US" dirty="0"/>
              <a:t>always &lt; 1 NTU</a:t>
            </a:r>
          </a:p>
          <a:p>
            <a:pPr lvl="1"/>
            <a:r>
              <a:rPr lang="en-US" dirty="0"/>
              <a:t>&lt;= 0.3 NTU in at least 95 percent of the samples in any month</a:t>
            </a:r>
          </a:p>
          <a:p>
            <a:r>
              <a:rPr lang="en-US" dirty="0"/>
              <a:t>Systems that use other treatment must follow state limits</a:t>
            </a:r>
          </a:p>
          <a:p>
            <a:pPr lvl="1"/>
            <a:r>
              <a:rPr lang="en-US" dirty="0"/>
              <a:t>always &lt; 5 NTU</a:t>
            </a:r>
          </a:p>
          <a:p>
            <a:endParaRPr lang="en-US" dirty="0"/>
          </a:p>
          <a:p>
            <a:r>
              <a:rPr lang="en-US" dirty="0"/>
              <a:t>WHO has similar guidelines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5D939B1-06C2-47BA-88CB-34375D0ED763}"/>
              </a:ext>
            </a:extLst>
          </p:cNvPr>
          <p:cNvSpPr/>
          <p:nvPr/>
        </p:nvSpPr>
        <p:spPr>
          <a:xfrm>
            <a:off x="2761488" y="5864553"/>
            <a:ext cx="968349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*Conventional means flocculation/sedimentation/filtration</a:t>
            </a:r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</p:spPr>
        <p:txBody>
          <a:bodyPr anchor="b"/>
          <a:lstStyle/>
          <a:p>
            <a:r>
              <a:rPr lang="en-US"/>
              <a:t>Secondary Standards:</a:t>
            </a:r>
            <a:br>
              <a:rPr lang="en-US"/>
            </a:br>
            <a:r>
              <a:rPr lang="en-US" sz="3600" b="1"/>
              <a:t>Aesthetics 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noFill/>
          <a:ln/>
        </p:spPr>
        <p:txBody>
          <a:bodyPr/>
          <a:lstStyle/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 u="sng"/>
              <a:t>Contaminant	U.S. EPA, 1993	WHO, 1984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Aluminum	0.5-0.2 mg/L	0.2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Chloride	250 mg/L	250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Color	15 color units	15 color units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Copper	1.0 mg/L	1.0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Corrosivity	Noncorrosive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Fluoride	2.0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Foaming agents	0.5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Iron	0.3 mg/L	0.3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Manganese	0.05 mg/L	0.1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Odor (Threshold Odor Number)	3 TON	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pH	6.5-8.5	 6.5-8.5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Silver	0.1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Sulfate	250 mg/L	400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Total dissolved solids	500 mg/L	1000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r>
              <a:rPr lang="en-US" sz="1800"/>
              <a:t>Zinc	5.0 mg/L	5.0 mg/L</a:t>
            </a:r>
          </a:p>
          <a:p>
            <a:pPr marL="4763" indent="-4763">
              <a:lnSpc>
                <a:spcPct val="90000"/>
              </a:lnSpc>
              <a:buFont typeface="Wingdings" pitchFamily="2" charset="2"/>
              <a:buNone/>
              <a:tabLst>
                <a:tab pos="4564063" algn="ctr"/>
                <a:tab pos="6569075" algn="ctr"/>
              </a:tabLst>
            </a:pPr>
            <a:endParaRPr lang="en-US" sz="1800"/>
          </a:p>
        </p:txBody>
      </p:sp>
      <p:sp>
        <p:nvSpPr>
          <p:cNvPr id="10244" name="AutoShape 4">
            <a:hlinkClick r:id="rId3" highlightClick="1"/>
          </p:cNvPr>
          <p:cNvSpPr>
            <a:spLocks noChangeArrowheads="1"/>
          </p:cNvSpPr>
          <p:nvPr/>
        </p:nvSpPr>
        <p:spPr bwMode="auto">
          <a:xfrm>
            <a:off x="7848600" y="685800"/>
            <a:ext cx="533400" cy="609600"/>
          </a:xfrm>
          <a:prstGeom prst="actionButtonInformation">
            <a:avLst/>
          </a:prstGeom>
          <a:noFill/>
          <a:ln w="12700">
            <a:solidFill>
              <a:schemeClr val="folHlink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cxnSp>
        <p:nvCxnSpPr>
          <p:cNvPr id="5" name="Straight Arrow Connector 4"/>
          <p:cNvCxnSpPr/>
          <p:nvPr/>
        </p:nvCxnSpPr>
        <p:spPr bwMode="auto">
          <a:xfrm>
            <a:off x="22302" y="3572107"/>
            <a:ext cx="505522" cy="0"/>
          </a:xfrm>
          <a:prstGeom prst="straightConnector1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lg" len="med"/>
            <a:tailEnd type="arrow"/>
          </a:ln>
          <a:effectLst/>
        </p:spPr>
      </p:cxn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E498A-2B90-4DA6-BE33-07EC081EB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can only afford one treatment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98D5E-13B7-43EB-A648-B5AE6ABB4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7388352" cy="4525963"/>
          </a:xfrm>
        </p:spPr>
        <p:txBody>
          <a:bodyPr/>
          <a:lstStyle/>
          <a:p>
            <a:r>
              <a:rPr lang="en-US" dirty="0"/>
              <a:t>If you lived in </a:t>
            </a:r>
            <a:r>
              <a:rPr lang="en-US" dirty="0" err="1"/>
              <a:t>Moroceli</a:t>
            </a:r>
            <a:r>
              <a:rPr lang="en-US" dirty="0"/>
              <a:t>, Honduras and have this water source and can only afford one of these…</a:t>
            </a:r>
          </a:p>
          <a:p>
            <a:pPr lvl="1"/>
            <a:r>
              <a:rPr lang="en-US" dirty="0"/>
              <a:t>Flocculation and sedimentation (incorrectly referred to as pretreatment)</a:t>
            </a:r>
          </a:p>
          <a:p>
            <a:pPr lvl="1"/>
            <a:r>
              <a:rPr lang="en-US" dirty="0"/>
              <a:t>Filtration (incorrectly credited for all of the contaminant removal in floc/sed/filter)</a:t>
            </a:r>
          </a:p>
          <a:p>
            <a:pPr lvl="1"/>
            <a:r>
              <a:rPr lang="en-US" dirty="0"/>
              <a:t>Chlorination</a:t>
            </a:r>
          </a:p>
          <a:p>
            <a:r>
              <a:rPr lang="en-US" dirty="0"/>
              <a:t>… which do you select?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C6DA509-905B-4051-93BE-91268E381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934299" y="2076967"/>
            <a:ext cx="4023783" cy="3017837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8E8A9A1-0420-458F-89F9-5B644AD5608D}"/>
              </a:ext>
            </a:extLst>
          </p:cNvPr>
          <p:cNvSpPr/>
          <p:nvPr/>
        </p:nvSpPr>
        <p:spPr>
          <a:xfrm>
            <a:off x="6367272" y="5512267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Disinfection is the last line of defense, not the first line of defense!</a:t>
            </a:r>
          </a:p>
        </p:txBody>
      </p:sp>
    </p:spTree>
    <p:extLst>
      <p:ext uri="{BB962C8B-B14F-4D97-AF65-F5344CB8AC3E}">
        <p14:creationId xmlns:p14="http://schemas.microsoft.com/office/powerpoint/2010/main" val="389698972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10799064" cy="1143000"/>
          </a:xfrm>
          <a:effectLst/>
        </p:spPr>
        <p:txBody>
          <a:bodyPr/>
          <a:lstStyle/>
          <a:p>
            <a:r>
              <a:rPr lang="en-US" sz="4000" b="1" dirty="0"/>
              <a:t>Effect of Chlorination on Inactivating Selected Bacteria</a:t>
            </a:r>
            <a:r>
              <a:rPr lang="en-US" sz="4000" dirty="0"/>
              <a:t> </a:t>
            </a:r>
          </a:p>
        </p:txBody>
      </p:sp>
      <p:graphicFrame>
        <p:nvGraphicFramePr>
          <p:cNvPr id="26884" name="Group 260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46531757"/>
              </p:ext>
            </p:extLst>
          </p:nvPr>
        </p:nvGraphicFramePr>
        <p:xfrm>
          <a:off x="179388" y="1785938"/>
          <a:ext cx="8778875" cy="4860291"/>
        </p:xfrm>
        <a:graphic>
          <a:graphicData uri="http://schemas.openxmlformats.org/drawingml/2006/table">
            <a:tbl>
              <a:tblPr/>
              <a:tblGrid>
                <a:gridCol w="1711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9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44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95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01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10343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050"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Bacteria</a:t>
                      </a: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Cl</a:t>
                      </a:r>
                      <a:r>
                        <a:rPr kumimoji="0" lang="en-US" sz="1200" b="1" i="0" u="none" strike="noStrike" cap="none" normalizeH="0" baseline="-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  <a: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(mg/l)</a:t>
                      </a: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Time</a:t>
                      </a:r>
                      <a:b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</a:br>
                      <a: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(min)</a:t>
                      </a: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Ct Factor</a:t>
                      </a: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(mg-min/l)</a:t>
                      </a: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Reduction(%)</a:t>
                      </a: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Ct for pC* of1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pitchFamily="18" charset="0"/>
                          <a:hlinkClick r:id="rId3"/>
                        </a:rPr>
                        <a:t>Reference</a:t>
                      </a:r>
                      <a:endParaRPr kumimoji="0" lang="en-US" sz="12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Campylobacter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jejuni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0.1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99.99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0.125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Blaser et al, 1986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338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Escherichia coli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0.2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99.99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Ram and Malley, 1984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Legionella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pneumophila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0.25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60-90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18.75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9.4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Kuchta et al, 1985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713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Mycobacterium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chelonei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0.7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42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99.95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Carson et al, 1978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338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Mycobacterium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fortuitum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99.4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13.5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Pelletier and DuMoulin, 1987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Mycobacterium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intracellulare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0.15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70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17.2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Pelletier and DuMoulin, 1987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Pasteurella tularensis</a:t>
                      </a:r>
                      <a:endParaRPr kumimoji="0" 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0.5-1.0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3.75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99.6-100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1.6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Baumann and Ludwig, 1962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6063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Salmonella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typhi</a:t>
                      </a: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endParaRPr kumimoji="0" lang="en-US" sz="12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hlinkClick r:id="rId4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Korol et al, 1995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Shigella</a:t>
                      </a: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dysenteriae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0.05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99.6-100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Baumann and Ludwig, 1962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Staphylococcus aureus</a:t>
                      </a:r>
                      <a:endParaRPr kumimoji="0" lang="en-US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0.8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0.4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100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--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Bolton et al, 1988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Vibrio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cholerae</a:t>
                      </a: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(smooth strain)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&lt; 1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&lt; 1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100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--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Rice et al, 1993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Vibrio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cholerae</a:t>
                      </a: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(rugose strain)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99.999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Rice et al, 1993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Yersinia </a:t>
                      </a:r>
                      <a:r>
                        <a:rPr kumimoji="0" lang="en-US" sz="12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enterocolitica</a:t>
                      </a:r>
                      <a:endParaRPr kumimoji="0" lang="en-US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92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Paz et al, 1993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4" name="Rounded Rectangle 3"/>
          <p:cNvSpPr/>
          <p:nvPr/>
        </p:nvSpPr>
        <p:spPr bwMode="auto">
          <a:xfrm>
            <a:off x="0" y="2489812"/>
            <a:ext cx="9144000" cy="330506"/>
          </a:xfrm>
          <a:prstGeom prst="roundRect">
            <a:avLst/>
          </a:prstGeom>
          <a:noFill/>
          <a:ln w="76200" cap="flat" cmpd="sng" algn="ctr">
            <a:solidFill>
              <a:srgbClr val="C00000"/>
            </a:solidFill>
            <a:prstDash val="solid"/>
            <a:round/>
            <a:headEnd type="none" w="lg" len="med"/>
            <a:tailEnd type="none" w="lg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0" y="5473546"/>
            <a:ext cx="9144000" cy="905219"/>
          </a:xfrm>
          <a:prstGeom prst="roundRect">
            <a:avLst/>
          </a:prstGeom>
          <a:noFill/>
          <a:ln w="76200" cap="flat" cmpd="sng" algn="ctr">
            <a:solidFill>
              <a:srgbClr val="C00000"/>
            </a:solidFill>
            <a:prstDash val="solid"/>
            <a:round/>
            <a:headEnd type="none" w="lg" len="med"/>
            <a:tailEnd type="none" w="lg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D94F6C1-F72C-4CB1-A638-49287E5B4F76}"/>
              </a:ext>
            </a:extLst>
          </p:cNvPr>
          <p:cNvSpPr/>
          <p:nvPr/>
        </p:nvSpPr>
        <p:spPr>
          <a:xfrm>
            <a:off x="9231948" y="2407641"/>
            <a:ext cx="26892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0.15 mg/L of chlorine for 1 minute would kill 90% of E. coli!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AFED24-BA1B-4C5E-B5A3-07A794469E35}"/>
              </a:ext>
            </a:extLst>
          </p:cNvPr>
          <p:cNvSpPr/>
          <p:nvPr/>
        </p:nvSpPr>
        <p:spPr>
          <a:xfrm>
            <a:off x="9231948" y="1707196"/>
            <a:ext cx="2689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Small value means easy to kill!</a:t>
            </a: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D494EF26-061F-46AE-9219-BBF8D34D7471}"/>
              </a:ext>
            </a:extLst>
          </p:cNvPr>
          <p:cNvCxnSpPr>
            <a:cxnSpLocks/>
            <a:stCxn id="8" idx="1"/>
            <a:endCxn id="13" idx="0"/>
          </p:cNvCxnSpPr>
          <p:nvPr/>
        </p:nvCxnSpPr>
        <p:spPr>
          <a:xfrm rot="10800000">
            <a:off x="6400800" y="1721743"/>
            <a:ext cx="2831148" cy="139342"/>
          </a:xfrm>
          <a:prstGeom prst="bentConnector4">
            <a:avLst>
              <a:gd name="adj1" fmla="val 4944"/>
              <a:gd name="adj2" fmla="val 2640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FAA4467-CB0C-4876-8DD1-9AFB2BBECB23}"/>
              </a:ext>
            </a:extLst>
          </p:cNvPr>
          <p:cNvSpPr/>
          <p:nvPr/>
        </p:nvSpPr>
        <p:spPr>
          <a:xfrm>
            <a:off x="5971032" y="1721743"/>
            <a:ext cx="859536" cy="641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899FAE9-6A9B-4590-916E-2B51D0520B3F}"/>
              </a:ext>
            </a:extLst>
          </p:cNvPr>
          <p:cNvSpPr/>
          <p:nvPr/>
        </p:nvSpPr>
        <p:spPr>
          <a:xfrm>
            <a:off x="9231948" y="5414972"/>
            <a:ext cx="26892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Why is rugose so much harder to kill than smooth?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149C55A-C78E-4432-95F1-07481EFFC87E}"/>
              </a:ext>
            </a:extLst>
          </p:cNvPr>
          <p:cNvSpPr/>
          <p:nvPr/>
        </p:nvSpPr>
        <p:spPr>
          <a:xfrm>
            <a:off x="9231948" y="5926155"/>
            <a:ext cx="268922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Rugose aggregate to form clumps!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2" grpId="0"/>
      <p:bldP spid="19" grpId="0"/>
      <p:bldP spid="2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10890504" cy="1143000"/>
          </a:xfrm>
          <a:effectLst/>
        </p:spPr>
        <p:txBody>
          <a:bodyPr/>
          <a:lstStyle/>
          <a:p>
            <a:r>
              <a:rPr lang="en-US" sz="4000" b="1" dirty="0"/>
              <a:t>Effect of Chlorination on Inactivating Selected Viruses</a:t>
            </a:r>
            <a:r>
              <a:rPr lang="en-US" sz="4000" dirty="0"/>
              <a:t> </a:t>
            </a:r>
          </a:p>
        </p:txBody>
      </p:sp>
      <p:graphicFrame>
        <p:nvGraphicFramePr>
          <p:cNvPr id="29807" name="Group 111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3724241243"/>
              </p:ext>
            </p:extLst>
          </p:nvPr>
        </p:nvGraphicFramePr>
        <p:xfrm>
          <a:off x="381000" y="2074863"/>
          <a:ext cx="8748713" cy="3169920"/>
        </p:xfrm>
        <a:graphic>
          <a:graphicData uri="http://schemas.openxmlformats.org/drawingml/2006/table">
            <a:tbl>
              <a:tblPr/>
              <a:tblGrid>
                <a:gridCol w="121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8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44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3188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65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8430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30225"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Viruses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Cl</a:t>
                      </a:r>
                      <a:r>
                        <a:rPr kumimoji="0" lang="en-US" sz="1600" b="1" i="0" u="none" strike="noStrike" cap="none" normalizeH="0" baseline="-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(mg/l)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Time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b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</a:b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(min)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Ct factor</a:t>
                      </a:r>
                      <a:b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</a:b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(mg-min/l)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Reduction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(%)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Ct for pC* of1</a:t>
                      </a: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hlinkClick r:id="rId3"/>
                        </a:rPr>
                        <a:t>Reference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Adenovirus 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hlinkClick r:id="rId4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0.2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40-50 sec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0.15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99.8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0.06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Clarke et al, 1956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Coxsackie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0.16-0.18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3.8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0.06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99.6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0.025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Clarke and Kabler, 1954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Hepatitis A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0.42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0.42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99.99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0.105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Grabow et al, 1983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750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Norwalk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0.5-1.0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22.5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--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--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Keswick et al, 1985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Parvovirus 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hlinkClick r:id="rId5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0.2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3.2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0.64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0.32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Churn et al, 1984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Poliovirus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0.5-1.0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22.5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100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--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Keswick et al, 1985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Rotavirus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0.5-1.0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22.5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100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--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Keswick et al, 1985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AF191C6-0CCB-41B4-8451-A1F21EAB2C58}"/>
              </a:ext>
            </a:extLst>
          </p:cNvPr>
          <p:cNvSpPr txBox="1"/>
          <p:nvPr/>
        </p:nvSpPr>
        <p:spPr>
          <a:xfrm>
            <a:off x="533400" y="6057900"/>
            <a:ext cx="90229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Viruses are easier to inactivate than bacteria (using chlorine)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sz="4000" b="1" dirty="0"/>
              <a:t>Effect of Chlorination on Inactivating Selected Protozoa</a:t>
            </a:r>
            <a:r>
              <a:rPr lang="en-US" sz="4000" dirty="0"/>
              <a:t> </a:t>
            </a:r>
          </a:p>
        </p:txBody>
      </p:sp>
      <p:graphicFrame>
        <p:nvGraphicFramePr>
          <p:cNvPr id="31822" name="Group 78"/>
          <p:cNvGraphicFramePr>
            <a:graphicFrameLocks noGrp="1"/>
          </p:cNvGraphicFramePr>
          <p:nvPr>
            <p:ph type="tbl" idx="1"/>
            <p:extLst>
              <p:ext uri="{D42A27DB-BD31-4B8C-83A1-F6EECF244321}">
                <p14:modId xmlns:p14="http://schemas.microsoft.com/office/powerpoint/2010/main" val="1667149972"/>
              </p:ext>
            </p:extLst>
          </p:nvPr>
        </p:nvGraphicFramePr>
        <p:xfrm>
          <a:off x="212725" y="2224088"/>
          <a:ext cx="8669338" cy="2691130"/>
        </p:xfrm>
        <a:graphic>
          <a:graphicData uri="http://schemas.openxmlformats.org/drawingml/2006/table">
            <a:tbl>
              <a:tblPr/>
              <a:tblGrid>
                <a:gridCol w="1704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2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2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20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331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42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69913"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Protozoa</a:t>
                      </a: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Cl</a:t>
                      </a:r>
                      <a:r>
                        <a:rPr kumimoji="0" lang="en-US" sz="1600" b="1" i="0" u="none" strike="noStrike" cap="none" normalizeH="0" baseline="-30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2</a:t>
                      </a: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b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</a:b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(mg/l)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Time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b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</a:b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(min)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Ct Factor</a:t>
                      </a:r>
                      <a:b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</a:b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(mg-min/l)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Reduction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b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</a:b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(%)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Ct for </a:t>
                      </a:r>
                      <a:r>
                        <a:rPr kumimoji="0" lang="en-US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pC</a:t>
                      </a: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* of 1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anchor="b"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hlinkClick r:id="rId3"/>
                        </a:rPr>
                        <a:t>Reference</a:t>
                      </a: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Cryptosporidium </a:t>
                      </a:r>
                      <a:r>
                        <a:rPr kumimoji="0" lang="en-US" sz="16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parvum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80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7200*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7200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Korich et al, 1990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35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Entamoeba</a:t>
                      </a:r>
                      <a:r>
                        <a:rPr kumimoji="0" lang="en-US" sz="16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r>
                        <a:rPr kumimoji="0" lang="en-US" sz="16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histolytica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50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50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100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--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Snow, 1956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Giardia </a:t>
                      </a:r>
                      <a:r>
                        <a:rPr kumimoji="0" lang="en-US" sz="16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lamblia</a:t>
                      </a:r>
                      <a:r>
                        <a:rPr kumimoji="0" lang="en-US" sz="16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endParaRPr kumimoji="0" lang="en-US" sz="16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hlinkClick r:id="rId4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--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--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68-389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AWWA, 1999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671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Naegleria</a:t>
                      </a:r>
                      <a:r>
                        <a:rPr kumimoji="0" lang="en-US" sz="1600" b="0" i="1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</a:t>
                      </a:r>
                      <a:r>
                        <a:rPr kumimoji="0" lang="en-US" sz="16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fowleri</a:t>
                      </a:r>
                      <a:endParaRPr kumimoji="0" 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0.5-1.0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60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45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99.99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de </a:t>
                      </a: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Jonckheere</a:t>
                      </a: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 and van de </a:t>
                      </a:r>
                      <a:r>
                        <a:rPr kumimoji="0" lang="en-US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Voorde</a:t>
                      </a:r>
                      <a:r>
                        <a:rPr kumimoji="0" 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, 1976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lg" len="med"/>
                      <a:tailEnd type="none" w="lg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1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635000" y="5575300"/>
            <a:ext cx="77235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many pathogens does it take to make you sick?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98275D-C74E-4638-A2D1-F91BCF5F1A14}"/>
              </a:ext>
            </a:extLst>
          </p:cNvPr>
          <p:cNvSpPr txBox="1"/>
          <p:nvPr/>
        </p:nvSpPr>
        <p:spPr>
          <a:xfrm>
            <a:off x="342900" y="4983649"/>
            <a:ext cx="9466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Protozoans are harder to inactivate than bacteria (using chlorine)</a:t>
            </a:r>
          </a:p>
        </p:txBody>
      </p:sp>
      <p:sp>
        <p:nvSpPr>
          <p:cNvPr id="7" name="Rounded Rectangle 3">
            <a:extLst>
              <a:ext uri="{FF2B5EF4-FFF2-40B4-BE49-F238E27FC236}">
                <a16:creationId xmlns:a16="http://schemas.microsoft.com/office/drawing/2014/main" id="{AD08CB2E-E6B5-4B95-B4FB-BC0C06B73C83}"/>
              </a:ext>
            </a:extLst>
          </p:cNvPr>
          <p:cNvSpPr/>
          <p:nvPr/>
        </p:nvSpPr>
        <p:spPr bwMode="auto">
          <a:xfrm>
            <a:off x="118624" y="2785086"/>
            <a:ext cx="9158725" cy="643913"/>
          </a:xfrm>
          <a:prstGeom prst="roundRect">
            <a:avLst/>
          </a:prstGeom>
          <a:noFill/>
          <a:ln w="76200" cap="flat" cmpd="sng" algn="ctr">
            <a:solidFill>
              <a:srgbClr val="C00000"/>
            </a:solidFill>
            <a:prstDash val="solid"/>
            <a:round/>
            <a:headEnd type="none" w="lg" len="med"/>
            <a:tailEnd type="none" w="lg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95D4919-982C-4837-AE44-927C71D4F21A}"/>
              </a:ext>
            </a:extLst>
          </p:cNvPr>
          <p:cNvSpPr/>
          <p:nvPr/>
        </p:nvSpPr>
        <p:spPr>
          <a:xfrm>
            <a:off x="614363" y="6166951"/>
            <a:ext cx="82677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https://github.com/AguaClara/SWOT/wiki/Bad-Bugs</a:t>
            </a:r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50A68C-DFC7-4E84-9A56-F7EB9361D22D}"/>
              </a:ext>
            </a:extLst>
          </p:cNvPr>
          <p:cNvSpPr txBox="1"/>
          <p:nvPr/>
        </p:nvSpPr>
        <p:spPr>
          <a:xfrm>
            <a:off x="9371450" y="2753099"/>
            <a:ext cx="254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How do we protect our children?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pathogens are a big concern with Chlorination?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Pathogens with a small infective dose and high resistance to chlorine</a:t>
            </a:r>
          </a:p>
          <a:p>
            <a:pPr lvl="1"/>
            <a:r>
              <a:rPr lang="pt-BR" i="1" dirty="0"/>
              <a:t>Cryptosporidium parvum</a:t>
            </a:r>
          </a:p>
          <a:p>
            <a:pPr lvl="1"/>
            <a:r>
              <a:rPr lang="pt-BR" i="1" dirty="0"/>
              <a:t>Giardia lamblia</a:t>
            </a:r>
          </a:p>
          <a:p>
            <a:r>
              <a:rPr lang="pt-BR" dirty="0"/>
              <a:t>Your choice: Which glass of water will you drink?</a:t>
            </a:r>
          </a:p>
          <a:p>
            <a:pPr lvl="1"/>
            <a:r>
              <a:rPr lang="pt-BR" dirty="0"/>
              <a:t>1 </a:t>
            </a:r>
            <a:r>
              <a:rPr lang="pt-BR" i="1" dirty="0"/>
              <a:t>Cryptosporidium parvum</a:t>
            </a:r>
            <a:r>
              <a:rPr lang="pt-BR" dirty="0"/>
              <a:t> </a:t>
            </a:r>
            <a:r>
              <a:rPr lang="en-US" dirty="0"/>
              <a:t>(infective dose is one organism)</a:t>
            </a:r>
            <a:r>
              <a:rPr lang="pt-BR" dirty="0"/>
              <a:t> added to 1 liter of pure water, then divided into 10 glasses</a:t>
            </a:r>
          </a:p>
          <a:p>
            <a:pPr lvl="1"/>
            <a:r>
              <a:rPr lang="pt-BR" dirty="0"/>
              <a:t>1000 </a:t>
            </a:r>
            <a:r>
              <a:rPr lang="en-US" i="1" dirty="0"/>
              <a:t>Vibrio cholerae </a:t>
            </a:r>
            <a:r>
              <a:rPr lang="en-US" dirty="0"/>
              <a:t>(infective dose is one million organisms)</a:t>
            </a:r>
            <a:r>
              <a:rPr lang="pt-BR" dirty="0"/>
              <a:t> added to 1 liter of pure water, then divided into 10 glasses</a:t>
            </a:r>
          </a:p>
          <a:p>
            <a:endParaRPr lang="en-US" dirty="0"/>
          </a:p>
          <a:p>
            <a:pPr lvl="0">
              <a:buNone/>
            </a:pPr>
            <a:endParaRPr lang="en-US" dirty="0">
              <a:latin typeface="Times New Roman" pitchFamily="18" charset="0"/>
            </a:endParaRPr>
          </a:p>
          <a:p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/>
              <a:t>Drinking Water Treatment and Germ Theory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1829:  First sand filter used to treat some of London's drinking water</a:t>
            </a:r>
          </a:p>
          <a:p>
            <a:r>
              <a:rPr lang="en-US" dirty="0"/>
              <a:t>1850:  John Snow established the link between drinking water (from a contaminated well) and Cholera</a:t>
            </a:r>
          </a:p>
          <a:p>
            <a:r>
              <a:rPr lang="en-US" dirty="0"/>
              <a:t>1872:  Poughkeepsie, NY installs first filter in US</a:t>
            </a:r>
          </a:p>
          <a:p>
            <a:r>
              <a:rPr lang="en-US" dirty="0"/>
              <a:t>1885:  Sand filters are shown to remove bacteria</a:t>
            </a:r>
          </a:p>
          <a:p>
            <a:r>
              <a:rPr lang="en-US" dirty="0"/>
              <a:t>1892:  Cholera outbreak in Hamburg, Germany</a:t>
            </a:r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Waterborne disease continues to be a significant public health concern especially for the majority world</a:t>
            </a:r>
          </a:p>
          <a:p>
            <a:r>
              <a:rPr lang="en-US" dirty="0"/>
              <a:t>Toilets (pollute the environment) and Sinks (clean our hands)</a:t>
            </a:r>
          </a:p>
          <a:p>
            <a:r>
              <a:rPr lang="en-US" dirty="0"/>
              <a:t>Standards for microbiological and chemical contaminants have been set by US EPA and the World Health Organization</a:t>
            </a:r>
          </a:p>
          <a:p>
            <a:r>
              <a:rPr lang="en-US" dirty="0"/>
              <a:t>This course is about </a:t>
            </a:r>
            <a:r>
              <a:rPr lang="en-US" b="1" u="sng" dirty="0"/>
              <a:t>removing</a:t>
            </a:r>
            <a:r>
              <a:rPr lang="en-US" dirty="0"/>
              <a:t> these pathogens from water!</a:t>
            </a: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dirty="0"/>
              <a:t>The flush toilet contaminates safe drinking water with feces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Toilets made cities habitable by carrying human waste “away”</a:t>
            </a:r>
          </a:p>
          <a:p>
            <a:pPr>
              <a:lnSpc>
                <a:spcPct val="90000"/>
              </a:lnSpc>
            </a:pPr>
            <a:r>
              <a:rPr lang="en-US" dirty="0"/>
              <a:t>Unfortunately “away” was too close…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In the early 1800s new flush toilets and sewers carried the waste directly into rivers and streams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Chicago!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London drained its raw sewage into and withdrew its drinking water from the Thames River, both without any treatment.   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Several of the drinking water intakes were below sewage outfalls!</a:t>
            </a: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Chicago Sanitary and Ship Canal 1892: a creative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69124" y="1507529"/>
            <a:ext cx="10413124" cy="5350471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657600" y="3312695"/>
            <a:ext cx="2253916" cy="1307431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2282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sz="4000"/>
              <a:t>Southwark and Vauxhall Water Company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In 1850, the microbiologist Arthur Hassall wrote of the River Thames water they were using,"...a portion of the inhabitants of the metropolis are made to consume, in some form or another, a portion of their own excrement, and moreover, to pay for the privilege."  </a:t>
            </a:r>
          </a:p>
          <a:p>
            <a:pPr>
              <a:lnSpc>
                <a:spcPct val="90000"/>
              </a:lnSpc>
            </a:pPr>
            <a:r>
              <a:rPr lang="en-US" dirty="0"/>
              <a:t>Next Cartoon presents John Edwards, owner of the Southwark Water Company, posing as Neptune ("Sovereign of the Scented Streams").  He is seen crowned with a chamber-pot, seated on a stool on top of a cesspool which doubles as the water-intake for the Southwark Water Company customers in south London.  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sz="4000" dirty="0"/>
              <a:t>Southwark and Vauxhall Water Company</a:t>
            </a:r>
          </a:p>
        </p:txBody>
      </p:sp>
      <p:pic>
        <p:nvPicPr>
          <p:cNvPr id="98307" name="Picture 3" descr="183"/>
          <p:cNvPicPr>
            <a:picLocks noChangeAspect="1" noChangeArrowheads="1"/>
          </p:cNvPicPr>
          <p:nvPr/>
        </p:nvPicPr>
        <p:blipFill>
          <a:blip r:embed="rId3" cstate="print"/>
          <a:srcRect t="5504" b="20662"/>
          <a:stretch>
            <a:fillRect/>
          </a:stretch>
        </p:blipFill>
        <p:spPr bwMode="auto">
          <a:xfrm>
            <a:off x="0" y="-184149"/>
            <a:ext cx="12192000" cy="7042149"/>
          </a:xfrm>
          <a:prstGeom prst="rect">
            <a:avLst/>
          </a:prstGeom>
          <a:noFill/>
        </p:spPr>
      </p:pic>
      <p:sp>
        <p:nvSpPr>
          <p:cNvPr id="98308" name="Rectangle 4"/>
          <p:cNvSpPr>
            <a:spLocks noChangeArrowheads="1"/>
          </p:cNvSpPr>
          <p:nvPr/>
        </p:nvSpPr>
        <p:spPr bwMode="auto">
          <a:xfrm>
            <a:off x="5119688" y="5911850"/>
            <a:ext cx="3778250" cy="946150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anchor="ctr">
            <a:spAutoFit/>
          </a:bodyPr>
          <a:lstStyle/>
          <a:p>
            <a:pPr eaLnBrk="1" hangingPunct="1"/>
            <a:r>
              <a:rPr lang="en-US" dirty="0">
                <a:solidFill>
                  <a:schemeClr val="bg1"/>
                </a:solidFill>
              </a:rPr>
              <a:t>Courtesy of the National Library of Medicine </a:t>
            </a:r>
          </a:p>
        </p:txBody>
      </p:sp>
      <p:sp>
        <p:nvSpPr>
          <p:cNvPr id="6" name="5-Point Star 23">
            <a:extLst>
              <a:ext uri="{FF2B5EF4-FFF2-40B4-BE49-F238E27FC236}">
                <a16:creationId xmlns:a16="http://schemas.microsoft.com/office/drawing/2014/main" id="{576AEC8A-9E7C-4EDD-8A67-E0A6E073D0B6}"/>
              </a:ext>
            </a:extLst>
          </p:cNvPr>
          <p:cNvSpPr/>
          <p:nvPr/>
        </p:nvSpPr>
        <p:spPr>
          <a:xfrm>
            <a:off x="9159300" y="0"/>
            <a:ext cx="319668" cy="3048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210" name="Picture 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4657430" y="2047248"/>
            <a:ext cx="895350" cy="1370012"/>
          </a:xfrm>
          <a:prstGeom prst="rect">
            <a:avLst/>
          </a:prstGeom>
          <a:noFill/>
        </p:spPr>
      </p:pic>
      <p:sp>
        <p:nvSpPr>
          <p:cNvPr id="94211" name="Rectangle 3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/>
              <a:t>1892 Cholera outbreak in Hamburg Germany</a:t>
            </a:r>
          </a:p>
        </p:txBody>
      </p:sp>
      <p:sp>
        <p:nvSpPr>
          <p:cNvPr id="94212" name="Rectangle 4"/>
          <p:cNvSpPr>
            <a:spLocks noGrp="1" noChangeArrowheads="1"/>
          </p:cNvSpPr>
          <p:nvPr>
            <p:ph idx="1"/>
          </p:nvPr>
        </p:nvSpPr>
        <p:spPr>
          <a:xfrm>
            <a:off x="1993605" y="4169735"/>
            <a:ext cx="7467600" cy="2286000"/>
          </a:xfrm>
        </p:spPr>
        <p:txBody>
          <a:bodyPr/>
          <a:lstStyle/>
          <a:p>
            <a:r>
              <a:rPr lang="en-US" sz="2400"/>
              <a:t>Large outbreak of Cholera in Hamburg</a:t>
            </a:r>
          </a:p>
          <a:p>
            <a:r>
              <a:rPr lang="en-US" sz="2400"/>
              <a:t>17,000 cases; 8,600 deaths</a:t>
            </a:r>
          </a:p>
          <a:p>
            <a:r>
              <a:rPr lang="en-US" sz="2400"/>
              <a:t>Very few cases in neighborhoods served by Altona's filtered water supply</a:t>
            </a:r>
          </a:p>
          <a:p>
            <a:r>
              <a:rPr lang="en-US" sz="2400"/>
              <a:t>Hamburg's sewers were upstream from Altona's intake!</a:t>
            </a:r>
          </a:p>
        </p:txBody>
      </p:sp>
      <p:sp>
        <p:nvSpPr>
          <p:cNvPr id="94213" name="Rectangle 5"/>
          <p:cNvSpPr>
            <a:spLocks noChangeArrowheads="1"/>
          </p:cNvSpPr>
          <p:nvPr/>
        </p:nvSpPr>
        <p:spPr bwMode="auto">
          <a:xfrm>
            <a:off x="1903118" y="1655135"/>
            <a:ext cx="8548687" cy="441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14" name="Rectangle 6"/>
          <p:cNvSpPr>
            <a:spLocks noChangeArrowheads="1"/>
          </p:cNvSpPr>
          <p:nvPr/>
        </p:nvSpPr>
        <p:spPr bwMode="auto">
          <a:xfrm>
            <a:off x="2450805" y="2112335"/>
            <a:ext cx="1335088" cy="823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>
            <a:sp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Altona's water intake and filter beds</a:t>
            </a:r>
            <a:endParaRPr lang="en-US" sz="2400">
              <a:solidFill>
                <a:schemeClr val="tx2"/>
              </a:solidFill>
            </a:endParaRPr>
          </a:p>
        </p:txBody>
      </p:sp>
      <p:sp>
        <p:nvSpPr>
          <p:cNvPr id="94215" name="Rectangle 7"/>
          <p:cNvSpPr>
            <a:spLocks noChangeArrowheads="1"/>
          </p:cNvSpPr>
          <p:nvPr/>
        </p:nvSpPr>
        <p:spPr bwMode="auto">
          <a:xfrm>
            <a:off x="5471818" y="2694948"/>
            <a:ext cx="2327275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Hamburg's sewer outfalls</a:t>
            </a:r>
            <a:endParaRPr lang="en-US" sz="2400">
              <a:solidFill>
                <a:schemeClr val="tx2"/>
              </a:solidFill>
            </a:endParaRPr>
          </a:p>
        </p:txBody>
      </p:sp>
      <p:sp>
        <p:nvSpPr>
          <p:cNvPr id="94216" name="Rectangle 8"/>
          <p:cNvSpPr>
            <a:spLocks noChangeArrowheads="1"/>
          </p:cNvSpPr>
          <p:nvPr/>
        </p:nvSpPr>
        <p:spPr bwMode="auto">
          <a:xfrm>
            <a:off x="5698830" y="2096460"/>
            <a:ext cx="1727200" cy="54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Hamburg</a:t>
            </a:r>
            <a:endParaRPr lang="en-US" sz="2400">
              <a:solidFill>
                <a:schemeClr val="tx2"/>
              </a:solidFill>
            </a:endParaRPr>
          </a:p>
        </p:txBody>
      </p:sp>
      <p:sp>
        <p:nvSpPr>
          <p:cNvPr id="94217" name="Rectangle 9"/>
          <p:cNvSpPr>
            <a:spLocks noChangeArrowheads="1"/>
          </p:cNvSpPr>
          <p:nvPr/>
        </p:nvSpPr>
        <p:spPr bwMode="auto">
          <a:xfrm>
            <a:off x="4255793" y="2358398"/>
            <a:ext cx="82867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r>
              <a:rPr lang="en-US" sz="2400">
                <a:solidFill>
                  <a:schemeClr val="tx2"/>
                </a:solidFill>
              </a:rPr>
              <a:t>Altona</a:t>
            </a:r>
          </a:p>
        </p:txBody>
      </p:sp>
      <p:sp>
        <p:nvSpPr>
          <p:cNvPr id="94218" name="Oval 10"/>
          <p:cNvSpPr>
            <a:spLocks noChangeArrowheads="1"/>
          </p:cNvSpPr>
          <p:nvPr/>
        </p:nvSpPr>
        <p:spPr bwMode="auto">
          <a:xfrm>
            <a:off x="5186068" y="3166435"/>
            <a:ext cx="134937" cy="130175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19" name="Oval 11"/>
          <p:cNvSpPr>
            <a:spLocks noChangeArrowheads="1"/>
          </p:cNvSpPr>
          <p:nvPr/>
        </p:nvSpPr>
        <p:spPr bwMode="auto">
          <a:xfrm>
            <a:off x="4906668" y="3179135"/>
            <a:ext cx="134937" cy="130175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20" name="Oval 12"/>
          <p:cNvSpPr>
            <a:spLocks noChangeArrowheads="1"/>
          </p:cNvSpPr>
          <p:nvPr/>
        </p:nvSpPr>
        <p:spPr bwMode="auto">
          <a:xfrm>
            <a:off x="5592468" y="3179135"/>
            <a:ext cx="134937" cy="130175"/>
          </a:xfrm>
          <a:prstGeom prst="ellipse">
            <a:avLst/>
          </a:pr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21" name="Oval 13"/>
          <p:cNvSpPr>
            <a:spLocks noChangeArrowheads="1"/>
          </p:cNvSpPr>
          <p:nvPr/>
        </p:nvSpPr>
        <p:spPr bwMode="auto">
          <a:xfrm>
            <a:off x="10070805" y="4398335"/>
            <a:ext cx="152400" cy="155575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22" name="Rectangle 14"/>
          <p:cNvSpPr>
            <a:spLocks noChangeArrowheads="1"/>
          </p:cNvSpPr>
          <p:nvPr/>
        </p:nvSpPr>
        <p:spPr bwMode="auto">
          <a:xfrm>
            <a:off x="6716418" y="3355348"/>
            <a:ext cx="1309687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>
                <a:solidFill>
                  <a:schemeClr val="tx2"/>
                </a:solidFill>
              </a:rPr>
              <a:t>Elbe River</a:t>
            </a:r>
          </a:p>
        </p:txBody>
      </p:sp>
      <p:sp>
        <p:nvSpPr>
          <p:cNvPr id="94223" name="Line 15"/>
          <p:cNvSpPr>
            <a:spLocks noChangeShapeType="1"/>
          </p:cNvSpPr>
          <p:nvPr/>
        </p:nvSpPr>
        <p:spPr bwMode="auto">
          <a:xfrm flipH="1">
            <a:off x="5041605" y="2874335"/>
            <a:ext cx="381000" cy="30480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 type="none" w="sm" len="sm"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4224" name="Line 16"/>
          <p:cNvSpPr>
            <a:spLocks noChangeShapeType="1"/>
          </p:cNvSpPr>
          <p:nvPr/>
        </p:nvSpPr>
        <p:spPr bwMode="auto">
          <a:xfrm flipH="1">
            <a:off x="5270205" y="2874335"/>
            <a:ext cx="152400" cy="30480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 type="none" w="sm" len="sm"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4225" name="Line 17"/>
          <p:cNvSpPr>
            <a:spLocks noChangeShapeType="1"/>
          </p:cNvSpPr>
          <p:nvPr/>
        </p:nvSpPr>
        <p:spPr bwMode="auto">
          <a:xfrm>
            <a:off x="5422605" y="2874335"/>
            <a:ext cx="228600" cy="304800"/>
          </a:xfrm>
          <a:prstGeom prst="line">
            <a:avLst/>
          </a:prstGeom>
          <a:noFill/>
          <a:ln w="38100">
            <a:solidFill>
              <a:schemeClr val="accent1"/>
            </a:solidFill>
            <a:round/>
            <a:headEnd type="none" w="sm" len="sm"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4226" name="Rectangle 18"/>
          <p:cNvSpPr>
            <a:spLocks noChangeArrowheads="1"/>
          </p:cNvSpPr>
          <p:nvPr/>
        </p:nvSpPr>
        <p:spPr bwMode="auto">
          <a:xfrm>
            <a:off x="8013405" y="3102935"/>
            <a:ext cx="2174875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Hamburg's water intake</a:t>
            </a:r>
            <a:endParaRPr lang="en-US" sz="2400">
              <a:solidFill>
                <a:schemeClr val="tx2"/>
              </a:solidFill>
            </a:endParaRPr>
          </a:p>
        </p:txBody>
      </p:sp>
      <p:sp>
        <p:nvSpPr>
          <p:cNvPr id="94227" name="Line 19"/>
          <p:cNvSpPr>
            <a:spLocks noChangeShapeType="1"/>
          </p:cNvSpPr>
          <p:nvPr/>
        </p:nvSpPr>
        <p:spPr bwMode="auto">
          <a:xfrm>
            <a:off x="9232605" y="3407735"/>
            <a:ext cx="838200" cy="990600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 type="none" w="sm" len="sm"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4228" name="Line 20"/>
          <p:cNvSpPr>
            <a:spLocks noChangeShapeType="1"/>
          </p:cNvSpPr>
          <p:nvPr/>
        </p:nvSpPr>
        <p:spPr bwMode="auto">
          <a:xfrm flipH="1">
            <a:off x="1612605" y="2569535"/>
            <a:ext cx="762000" cy="609600"/>
          </a:xfrm>
          <a:prstGeom prst="line">
            <a:avLst/>
          </a:prstGeom>
          <a:noFill/>
          <a:ln w="38100">
            <a:solidFill>
              <a:schemeClr val="accent2"/>
            </a:solidFill>
            <a:round/>
            <a:headEnd type="none" w="sm" len="sm"/>
            <a:tailEnd type="triangle" w="med" len="med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4229" name="Freeform 21"/>
          <p:cNvSpPr>
            <a:spLocks/>
          </p:cNvSpPr>
          <p:nvPr/>
        </p:nvSpPr>
        <p:spPr bwMode="auto">
          <a:xfrm>
            <a:off x="1917405" y="3280735"/>
            <a:ext cx="8458200" cy="2135188"/>
          </a:xfrm>
          <a:custGeom>
            <a:avLst/>
            <a:gdLst/>
            <a:ahLst/>
            <a:cxnLst>
              <a:cxn ang="0">
                <a:pos x="5328" y="1345"/>
              </a:cxn>
              <a:cxn ang="0">
                <a:pos x="4992" y="834"/>
              </a:cxn>
              <a:cxn ang="0">
                <a:pos x="3651" y="326"/>
              </a:cxn>
              <a:cxn ang="0">
                <a:pos x="3101" y="318"/>
              </a:cxn>
              <a:cxn ang="0">
                <a:pos x="2328" y="29"/>
              </a:cxn>
              <a:cxn ang="0">
                <a:pos x="1433" y="144"/>
              </a:cxn>
              <a:cxn ang="0">
                <a:pos x="0" y="114"/>
              </a:cxn>
            </a:cxnLst>
            <a:rect l="0" t="0" r="r" b="b"/>
            <a:pathLst>
              <a:path w="5328" h="1345">
                <a:moveTo>
                  <a:pt x="5328" y="1345"/>
                </a:moveTo>
                <a:cubicBezTo>
                  <a:pt x="5271" y="1260"/>
                  <a:pt x="5271" y="1004"/>
                  <a:pt x="4992" y="834"/>
                </a:cubicBezTo>
                <a:cubicBezTo>
                  <a:pt x="4713" y="664"/>
                  <a:pt x="3966" y="412"/>
                  <a:pt x="3651" y="326"/>
                </a:cubicBezTo>
                <a:cubicBezTo>
                  <a:pt x="3336" y="240"/>
                  <a:pt x="3321" y="367"/>
                  <a:pt x="3101" y="318"/>
                </a:cubicBezTo>
                <a:cubicBezTo>
                  <a:pt x="2881" y="269"/>
                  <a:pt x="2606" y="58"/>
                  <a:pt x="2328" y="29"/>
                </a:cubicBezTo>
                <a:cubicBezTo>
                  <a:pt x="2050" y="0"/>
                  <a:pt x="1821" y="130"/>
                  <a:pt x="1433" y="144"/>
                </a:cubicBezTo>
                <a:cubicBezTo>
                  <a:pt x="1045" y="158"/>
                  <a:pt x="299" y="120"/>
                  <a:pt x="0" y="114"/>
                </a:cubicBezTo>
              </a:path>
            </a:pathLst>
          </a:custGeom>
          <a:noFill/>
          <a:ln w="127000" cap="flat" cmpd="sng">
            <a:solidFill>
              <a:schemeClr val="hlink"/>
            </a:solidFill>
            <a:prstDash val="solid"/>
            <a:round/>
            <a:headEnd type="none" w="sm" len="sm"/>
            <a:tailEnd type="triangle" w="sm" len="sm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4230" name="Oval 22"/>
          <p:cNvSpPr>
            <a:spLocks noChangeArrowheads="1"/>
          </p:cNvSpPr>
          <p:nvPr/>
        </p:nvSpPr>
        <p:spPr bwMode="auto">
          <a:xfrm>
            <a:off x="1536405" y="3252160"/>
            <a:ext cx="152400" cy="155575"/>
          </a:xfrm>
          <a:prstGeom prst="ellipse">
            <a:avLst/>
          </a:pr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94231" name="Freeform 23"/>
          <p:cNvSpPr>
            <a:spLocks/>
          </p:cNvSpPr>
          <p:nvPr/>
        </p:nvSpPr>
        <p:spPr bwMode="auto">
          <a:xfrm>
            <a:off x="3184230" y="1661485"/>
            <a:ext cx="2132013" cy="1797050"/>
          </a:xfrm>
          <a:custGeom>
            <a:avLst/>
            <a:gdLst/>
            <a:ahLst/>
            <a:cxnLst>
              <a:cxn ang="0">
                <a:pos x="318" y="3066"/>
              </a:cxn>
              <a:cxn ang="0">
                <a:pos x="639" y="2761"/>
              </a:cxn>
              <a:cxn ang="0">
                <a:pos x="900" y="2370"/>
              </a:cxn>
              <a:cxn ang="0">
                <a:pos x="1160" y="1979"/>
              </a:cxn>
              <a:cxn ang="0">
                <a:pos x="1291" y="1457"/>
              </a:cxn>
              <a:cxn ang="0">
                <a:pos x="1682" y="1065"/>
              </a:cxn>
              <a:cxn ang="0">
                <a:pos x="1943" y="413"/>
              </a:cxn>
              <a:cxn ang="0">
                <a:pos x="1813" y="283"/>
              </a:cxn>
              <a:cxn ang="0">
                <a:pos x="1943" y="22"/>
              </a:cxn>
              <a:cxn ang="0">
                <a:pos x="2204" y="152"/>
              </a:cxn>
              <a:cxn ang="0">
                <a:pos x="2726" y="413"/>
              </a:cxn>
              <a:cxn ang="0">
                <a:pos x="3187" y="664"/>
              </a:cxn>
              <a:cxn ang="0">
                <a:pos x="3461" y="1045"/>
              </a:cxn>
              <a:cxn ang="0">
                <a:pos x="3639" y="1302"/>
              </a:cxn>
              <a:cxn ang="0">
                <a:pos x="3568" y="1489"/>
              </a:cxn>
              <a:cxn ang="0">
                <a:pos x="3559" y="1701"/>
              </a:cxn>
              <a:cxn ang="0">
                <a:pos x="3355" y="2029"/>
              </a:cxn>
              <a:cxn ang="0">
                <a:pos x="3275" y="2286"/>
              </a:cxn>
              <a:cxn ang="0">
                <a:pos x="3080" y="2570"/>
              </a:cxn>
              <a:cxn ang="0">
                <a:pos x="3018" y="2685"/>
              </a:cxn>
              <a:cxn ang="0">
                <a:pos x="3018" y="2800"/>
              </a:cxn>
              <a:cxn ang="0">
                <a:pos x="2841" y="2871"/>
              </a:cxn>
              <a:cxn ang="0">
                <a:pos x="2274" y="3013"/>
              </a:cxn>
              <a:cxn ang="0">
                <a:pos x="318" y="3066"/>
              </a:cxn>
            </a:cxnLst>
            <a:rect l="0" t="0" r="r" b="b"/>
            <a:pathLst>
              <a:path w="3639" h="3066">
                <a:moveTo>
                  <a:pt x="318" y="3066"/>
                </a:moveTo>
                <a:cubicBezTo>
                  <a:pt x="0" y="3020"/>
                  <a:pt x="541" y="2878"/>
                  <a:pt x="639" y="2761"/>
                </a:cubicBezTo>
                <a:cubicBezTo>
                  <a:pt x="737" y="2645"/>
                  <a:pt x="813" y="2500"/>
                  <a:pt x="900" y="2370"/>
                </a:cubicBezTo>
                <a:cubicBezTo>
                  <a:pt x="987" y="2240"/>
                  <a:pt x="1095" y="2131"/>
                  <a:pt x="1160" y="1979"/>
                </a:cubicBezTo>
                <a:cubicBezTo>
                  <a:pt x="1226" y="1826"/>
                  <a:pt x="1204" y="1609"/>
                  <a:pt x="1291" y="1457"/>
                </a:cubicBezTo>
                <a:cubicBezTo>
                  <a:pt x="1378" y="1305"/>
                  <a:pt x="1574" y="1239"/>
                  <a:pt x="1682" y="1065"/>
                </a:cubicBezTo>
                <a:cubicBezTo>
                  <a:pt x="1791" y="891"/>
                  <a:pt x="1921" y="544"/>
                  <a:pt x="1943" y="413"/>
                </a:cubicBezTo>
                <a:cubicBezTo>
                  <a:pt x="1965" y="283"/>
                  <a:pt x="1813" y="348"/>
                  <a:pt x="1813" y="283"/>
                </a:cubicBezTo>
                <a:cubicBezTo>
                  <a:pt x="1813" y="217"/>
                  <a:pt x="1878" y="43"/>
                  <a:pt x="1943" y="22"/>
                </a:cubicBezTo>
                <a:cubicBezTo>
                  <a:pt x="2008" y="0"/>
                  <a:pt x="2074" y="87"/>
                  <a:pt x="2204" y="152"/>
                </a:cubicBezTo>
                <a:cubicBezTo>
                  <a:pt x="2335" y="217"/>
                  <a:pt x="2562" y="328"/>
                  <a:pt x="2726" y="413"/>
                </a:cubicBezTo>
                <a:cubicBezTo>
                  <a:pt x="2890" y="498"/>
                  <a:pt x="3065" y="559"/>
                  <a:pt x="3187" y="664"/>
                </a:cubicBezTo>
                <a:cubicBezTo>
                  <a:pt x="3309" y="769"/>
                  <a:pt x="3386" y="939"/>
                  <a:pt x="3461" y="1045"/>
                </a:cubicBezTo>
                <a:cubicBezTo>
                  <a:pt x="3536" y="1151"/>
                  <a:pt x="3621" y="1228"/>
                  <a:pt x="3639" y="1302"/>
                </a:cubicBezTo>
                <a:cubicBezTo>
                  <a:pt x="3568" y="1444"/>
                  <a:pt x="3581" y="1423"/>
                  <a:pt x="3568" y="1489"/>
                </a:cubicBezTo>
                <a:cubicBezTo>
                  <a:pt x="3555" y="1555"/>
                  <a:pt x="3594" y="1611"/>
                  <a:pt x="3559" y="1701"/>
                </a:cubicBezTo>
                <a:cubicBezTo>
                  <a:pt x="3524" y="1791"/>
                  <a:pt x="3402" y="1931"/>
                  <a:pt x="3355" y="2029"/>
                </a:cubicBezTo>
                <a:cubicBezTo>
                  <a:pt x="3308" y="2127"/>
                  <a:pt x="3321" y="2196"/>
                  <a:pt x="3275" y="2286"/>
                </a:cubicBezTo>
                <a:cubicBezTo>
                  <a:pt x="3229" y="2376"/>
                  <a:pt x="3123" y="2504"/>
                  <a:pt x="3080" y="2570"/>
                </a:cubicBezTo>
                <a:cubicBezTo>
                  <a:pt x="3037" y="2636"/>
                  <a:pt x="3028" y="2647"/>
                  <a:pt x="3018" y="2685"/>
                </a:cubicBezTo>
                <a:cubicBezTo>
                  <a:pt x="3008" y="2723"/>
                  <a:pt x="3047" y="2769"/>
                  <a:pt x="3018" y="2800"/>
                </a:cubicBezTo>
                <a:cubicBezTo>
                  <a:pt x="2989" y="2831"/>
                  <a:pt x="2965" y="2835"/>
                  <a:pt x="2841" y="2871"/>
                </a:cubicBezTo>
                <a:cubicBezTo>
                  <a:pt x="2708" y="2942"/>
                  <a:pt x="2694" y="2981"/>
                  <a:pt x="2274" y="3013"/>
                </a:cubicBezTo>
                <a:cubicBezTo>
                  <a:pt x="1854" y="3045"/>
                  <a:pt x="725" y="3055"/>
                  <a:pt x="318" y="3066"/>
                </a:cubicBezTo>
                <a:close/>
              </a:path>
            </a:pathLst>
          </a:custGeom>
          <a:noFill/>
          <a:ln w="38100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en-US" sz="4000" dirty="0" err="1"/>
              <a:t>Altona</a:t>
            </a:r>
            <a:r>
              <a:rPr lang="en-US" sz="4000" dirty="0"/>
              <a:t> vs. Hamburg: Cholera Cases</a:t>
            </a:r>
          </a:p>
        </p:txBody>
      </p:sp>
      <p:sp>
        <p:nvSpPr>
          <p:cNvPr id="95235" name="Rectangle 3"/>
          <p:cNvSpPr>
            <a:spLocks noChangeArrowheads="1"/>
          </p:cNvSpPr>
          <p:nvPr/>
        </p:nvSpPr>
        <p:spPr bwMode="auto">
          <a:xfrm>
            <a:off x="10283033" y="4165019"/>
            <a:ext cx="1152525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2400">
                <a:solidFill>
                  <a:schemeClr val="tx2"/>
                </a:solidFill>
              </a:rPr>
              <a:t>Hamburg</a:t>
            </a:r>
          </a:p>
        </p:txBody>
      </p:sp>
      <p:sp>
        <p:nvSpPr>
          <p:cNvPr id="95236" name="Rectangle 4"/>
          <p:cNvSpPr>
            <a:spLocks noChangeArrowheads="1"/>
          </p:cNvSpPr>
          <p:nvPr/>
        </p:nvSpPr>
        <p:spPr bwMode="auto">
          <a:xfrm>
            <a:off x="6654008" y="3355394"/>
            <a:ext cx="830262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r>
              <a:rPr lang="en-US" sz="2400">
                <a:solidFill>
                  <a:schemeClr val="tx2"/>
                </a:solidFill>
              </a:rPr>
              <a:t>Altona</a:t>
            </a:r>
          </a:p>
        </p:txBody>
      </p:sp>
      <p:pic>
        <p:nvPicPr>
          <p:cNvPr id="95237" name="Picture 5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6631783" y="1701219"/>
            <a:ext cx="3338512" cy="5110163"/>
          </a:xfrm>
          <a:prstGeom prst="rect">
            <a:avLst/>
          </a:prstGeom>
          <a:noFill/>
        </p:spPr>
      </p:pic>
      <p:sp>
        <p:nvSpPr>
          <p:cNvPr id="95238" name="Freeform 6"/>
          <p:cNvSpPr>
            <a:spLocks/>
          </p:cNvSpPr>
          <p:nvPr/>
        </p:nvSpPr>
        <p:spPr bwMode="auto">
          <a:xfrm>
            <a:off x="6196808" y="1683757"/>
            <a:ext cx="2973387" cy="5159375"/>
          </a:xfrm>
          <a:custGeom>
            <a:avLst/>
            <a:gdLst/>
            <a:ahLst/>
            <a:cxnLst>
              <a:cxn ang="0">
                <a:pos x="1166" y="0"/>
              </a:cxn>
              <a:cxn ang="0">
                <a:pos x="1361" y="151"/>
              </a:cxn>
              <a:cxn ang="0">
                <a:pos x="1629" y="551"/>
              </a:cxn>
              <a:cxn ang="0">
                <a:pos x="1873" y="903"/>
              </a:cxn>
              <a:cxn ang="0">
                <a:pos x="1776" y="1160"/>
              </a:cxn>
              <a:cxn ang="0">
                <a:pos x="1763" y="1450"/>
              </a:cxn>
              <a:cxn ang="0">
                <a:pos x="1483" y="1900"/>
              </a:cxn>
              <a:cxn ang="0">
                <a:pos x="1374" y="2253"/>
              </a:cxn>
              <a:cxn ang="0">
                <a:pos x="1106" y="2643"/>
              </a:cxn>
              <a:cxn ang="0">
                <a:pos x="1021" y="2800"/>
              </a:cxn>
              <a:cxn ang="0">
                <a:pos x="1021" y="2958"/>
              </a:cxn>
              <a:cxn ang="0">
                <a:pos x="778" y="3055"/>
              </a:cxn>
              <a:cxn ang="0">
                <a:pos x="0" y="3250"/>
              </a:cxn>
            </a:cxnLst>
            <a:rect l="0" t="0" r="r" b="b"/>
            <a:pathLst>
              <a:path w="1873" h="3250">
                <a:moveTo>
                  <a:pt x="1166" y="0"/>
                </a:moveTo>
                <a:cubicBezTo>
                  <a:pt x="1198" y="25"/>
                  <a:pt x="1284" y="59"/>
                  <a:pt x="1361" y="151"/>
                </a:cubicBezTo>
                <a:cubicBezTo>
                  <a:pt x="1438" y="243"/>
                  <a:pt x="1544" y="426"/>
                  <a:pt x="1629" y="551"/>
                </a:cubicBezTo>
                <a:cubicBezTo>
                  <a:pt x="1714" y="676"/>
                  <a:pt x="1848" y="802"/>
                  <a:pt x="1873" y="903"/>
                </a:cubicBezTo>
                <a:cubicBezTo>
                  <a:pt x="1776" y="1098"/>
                  <a:pt x="1793" y="1069"/>
                  <a:pt x="1776" y="1160"/>
                </a:cubicBezTo>
                <a:cubicBezTo>
                  <a:pt x="1758" y="1250"/>
                  <a:pt x="1811" y="1327"/>
                  <a:pt x="1763" y="1450"/>
                </a:cubicBezTo>
                <a:cubicBezTo>
                  <a:pt x="1715" y="1574"/>
                  <a:pt x="1548" y="1766"/>
                  <a:pt x="1483" y="1900"/>
                </a:cubicBezTo>
                <a:cubicBezTo>
                  <a:pt x="1419" y="2035"/>
                  <a:pt x="1437" y="2130"/>
                  <a:pt x="1374" y="2253"/>
                </a:cubicBezTo>
                <a:cubicBezTo>
                  <a:pt x="1311" y="2376"/>
                  <a:pt x="1165" y="2552"/>
                  <a:pt x="1106" y="2643"/>
                </a:cubicBezTo>
                <a:cubicBezTo>
                  <a:pt x="1047" y="2733"/>
                  <a:pt x="1035" y="2748"/>
                  <a:pt x="1021" y="2800"/>
                </a:cubicBezTo>
                <a:cubicBezTo>
                  <a:pt x="1007" y="2852"/>
                  <a:pt x="1061" y="2916"/>
                  <a:pt x="1021" y="2958"/>
                </a:cubicBezTo>
                <a:cubicBezTo>
                  <a:pt x="981" y="3001"/>
                  <a:pt x="948" y="3006"/>
                  <a:pt x="778" y="3055"/>
                </a:cubicBezTo>
                <a:cubicBezTo>
                  <a:pt x="596" y="3153"/>
                  <a:pt x="130" y="3218"/>
                  <a:pt x="0" y="3250"/>
                </a:cubicBezTo>
              </a:path>
            </a:pathLst>
          </a:cu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95239" name="Oval 7"/>
          <p:cNvSpPr>
            <a:spLocks noChangeArrowheads="1"/>
          </p:cNvSpPr>
          <p:nvPr/>
        </p:nvSpPr>
        <p:spPr bwMode="auto">
          <a:xfrm>
            <a:off x="1149593" y="2410028"/>
            <a:ext cx="127000" cy="127000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5240" name="Text Box 8"/>
          <p:cNvSpPr txBox="1">
            <a:spLocks noChangeArrowheads="1"/>
          </p:cNvSpPr>
          <p:nvPr/>
        </p:nvSpPr>
        <p:spPr bwMode="auto">
          <a:xfrm>
            <a:off x="1367080" y="2259216"/>
            <a:ext cx="4010025" cy="396875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Cases in Altona acquired in Hamburg</a:t>
            </a:r>
          </a:p>
        </p:txBody>
      </p:sp>
      <p:sp>
        <p:nvSpPr>
          <p:cNvPr id="95241" name="Oval 9"/>
          <p:cNvSpPr>
            <a:spLocks noChangeArrowheads="1"/>
          </p:cNvSpPr>
          <p:nvPr/>
        </p:nvSpPr>
        <p:spPr bwMode="auto">
          <a:xfrm>
            <a:off x="1135305" y="2006803"/>
            <a:ext cx="127000" cy="127000"/>
          </a:xfrm>
          <a:prstGeom prst="ellipse">
            <a:avLst/>
          </a:prstGeom>
          <a:solidFill>
            <a:schemeClr val="bg2"/>
          </a:solidFill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5242" name="Text Box 10"/>
          <p:cNvSpPr txBox="1">
            <a:spLocks noChangeArrowheads="1"/>
          </p:cNvSpPr>
          <p:nvPr/>
        </p:nvSpPr>
        <p:spPr bwMode="auto">
          <a:xfrm>
            <a:off x="1352793" y="1855991"/>
            <a:ext cx="1585912" cy="396875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sz="2000" dirty="0"/>
              <a:t>Cholera cases</a:t>
            </a:r>
          </a:p>
        </p:txBody>
      </p:sp>
      <p:sp>
        <p:nvSpPr>
          <p:cNvPr id="95243" name="Freeform 11"/>
          <p:cNvSpPr>
            <a:spLocks/>
          </p:cNvSpPr>
          <p:nvPr/>
        </p:nvSpPr>
        <p:spPr bwMode="auto">
          <a:xfrm>
            <a:off x="8863808" y="2583869"/>
            <a:ext cx="309562" cy="254000"/>
          </a:xfrm>
          <a:custGeom>
            <a:avLst/>
            <a:gdLst/>
            <a:ahLst/>
            <a:cxnLst>
              <a:cxn ang="0">
                <a:pos x="0" y="45"/>
              </a:cxn>
              <a:cxn ang="0">
                <a:pos x="151" y="0"/>
              </a:cxn>
              <a:cxn ang="0">
                <a:pos x="195" y="80"/>
              </a:cxn>
              <a:cxn ang="0">
                <a:pos x="98" y="160"/>
              </a:cxn>
              <a:cxn ang="0">
                <a:pos x="0" y="45"/>
              </a:cxn>
            </a:cxnLst>
            <a:rect l="0" t="0" r="r" b="b"/>
            <a:pathLst>
              <a:path w="195" h="160">
                <a:moveTo>
                  <a:pt x="0" y="45"/>
                </a:moveTo>
                <a:lnTo>
                  <a:pt x="151" y="0"/>
                </a:lnTo>
                <a:lnTo>
                  <a:pt x="195" y="80"/>
                </a:lnTo>
                <a:lnTo>
                  <a:pt x="98" y="160"/>
                </a:lnTo>
                <a:lnTo>
                  <a:pt x="0" y="45"/>
                </a:lnTo>
                <a:close/>
              </a:path>
            </a:pathLst>
          </a:custGeom>
          <a:solidFill>
            <a:schemeClr val="hlink"/>
          </a:solidFill>
          <a:ln w="12700" cap="flat" cmpd="sng">
            <a:solidFill>
              <a:schemeClr val="tx1"/>
            </a:solidFill>
            <a:prstDash val="solid"/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5244" name="Rectangle 12"/>
          <p:cNvSpPr>
            <a:spLocks noChangeArrowheads="1"/>
          </p:cNvSpPr>
          <p:nvPr/>
        </p:nvSpPr>
        <p:spPr bwMode="auto">
          <a:xfrm>
            <a:off x="1138480" y="2841828"/>
            <a:ext cx="127000" cy="127000"/>
          </a:xfrm>
          <a:prstGeom prst="rect">
            <a:avLst/>
          </a:prstGeom>
          <a:solidFill>
            <a:schemeClr val="hlink"/>
          </a:solidFill>
          <a:ln w="12700">
            <a:solidFill>
              <a:schemeClr val="tx1"/>
            </a:solidFill>
            <a:miter lim="800000"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5245" name="Text Box 13"/>
          <p:cNvSpPr txBox="1">
            <a:spLocks noChangeArrowheads="1"/>
          </p:cNvSpPr>
          <p:nvPr/>
        </p:nvSpPr>
        <p:spPr bwMode="auto">
          <a:xfrm>
            <a:off x="1408355" y="2681491"/>
            <a:ext cx="3065463" cy="396875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sz="2000"/>
              <a:t>Received water from Altona</a:t>
            </a:r>
          </a:p>
        </p:txBody>
      </p:sp>
      <p:sp>
        <p:nvSpPr>
          <p:cNvPr id="95246" name="Text Box 14"/>
          <p:cNvSpPr txBox="1">
            <a:spLocks noChangeArrowheads="1"/>
          </p:cNvSpPr>
          <p:nvPr/>
        </p:nvSpPr>
        <p:spPr bwMode="auto">
          <a:xfrm>
            <a:off x="958851" y="4115207"/>
            <a:ext cx="3636963" cy="519113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folHlink"/>
                </a:solidFill>
              </a:rPr>
              <a:t>Cholera was waterborne</a:t>
            </a:r>
          </a:p>
        </p:txBody>
      </p:sp>
      <p:sp>
        <p:nvSpPr>
          <p:cNvPr id="95247" name="Text Box 15"/>
          <p:cNvSpPr txBox="1">
            <a:spLocks noChangeArrowheads="1"/>
          </p:cNvSpPr>
          <p:nvPr/>
        </p:nvSpPr>
        <p:spPr bwMode="auto">
          <a:xfrm>
            <a:off x="958851" y="4862920"/>
            <a:ext cx="3573463" cy="1373187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>
            <a:spAutoFit/>
          </a:bodyPr>
          <a:lstStyle/>
          <a:p>
            <a:r>
              <a:rPr lang="en-US">
                <a:solidFill>
                  <a:schemeClr val="folHlink"/>
                </a:solidFill>
              </a:rPr>
              <a:t>Slow sand filtration may have protected Altona</a:t>
            </a:r>
          </a:p>
        </p:txBody>
      </p:sp>
      <p:sp>
        <p:nvSpPr>
          <p:cNvPr id="95248" name="Line 16"/>
          <p:cNvSpPr>
            <a:spLocks noChangeShapeType="1"/>
          </p:cNvSpPr>
          <p:nvPr/>
        </p:nvSpPr>
        <p:spPr bwMode="auto">
          <a:xfrm>
            <a:off x="1092201" y="4588282"/>
            <a:ext cx="3478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5249" name="Line 17"/>
          <p:cNvSpPr>
            <a:spLocks noChangeShapeType="1"/>
          </p:cNvSpPr>
          <p:nvPr/>
        </p:nvSpPr>
        <p:spPr bwMode="auto">
          <a:xfrm>
            <a:off x="1077914" y="5307420"/>
            <a:ext cx="347821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5250" name="Line 18"/>
          <p:cNvSpPr>
            <a:spLocks noChangeShapeType="1"/>
          </p:cNvSpPr>
          <p:nvPr/>
        </p:nvSpPr>
        <p:spPr bwMode="auto">
          <a:xfrm>
            <a:off x="1049339" y="5705882"/>
            <a:ext cx="347821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5251" name="Line 19"/>
          <p:cNvSpPr>
            <a:spLocks noChangeShapeType="1"/>
          </p:cNvSpPr>
          <p:nvPr/>
        </p:nvSpPr>
        <p:spPr bwMode="auto">
          <a:xfrm>
            <a:off x="1020764" y="6175782"/>
            <a:ext cx="347821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5252" name="Text Box 20"/>
          <p:cNvSpPr txBox="1">
            <a:spLocks noChangeArrowheads="1"/>
          </p:cNvSpPr>
          <p:nvPr/>
        </p:nvSpPr>
        <p:spPr bwMode="auto">
          <a:xfrm>
            <a:off x="1009651" y="3543707"/>
            <a:ext cx="2195513" cy="579438"/>
          </a:xfrm>
          <a:prstGeom prst="rect">
            <a:avLst/>
          </a:prstGeom>
          <a:noFill/>
          <a:ln w="12700">
            <a:noFill/>
            <a:miter lim="800000"/>
            <a:headEnd type="none" w="lg" len="med"/>
            <a:tailEnd type="none" w="lg" len="med"/>
          </a:ln>
          <a:effectLst/>
        </p:spPr>
        <p:txBody>
          <a:bodyPr wrap="none">
            <a:spAutoFit/>
          </a:bodyPr>
          <a:lstStyle/>
          <a:p>
            <a:r>
              <a:rPr lang="en-US" sz="3200" u="sng" dirty="0"/>
              <a:t>Conclusions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46" grpId="0"/>
      <p:bldP spid="95247" grpId="0"/>
    </p:bldLst>
  </p:timing>
</p:sld>
</file>

<file path=ppt/theme/theme1.xml><?xml version="1.0" encoding="utf-8"?>
<a:theme xmlns:a="http://schemas.openxmlformats.org/drawingml/2006/main" name="SWOT 2021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SWOT 2021" id="{306B4164-DC53-4581-8FA2-40B7F9389F30}" vid="{98F8E750-724B-47D5-9A8C-6ABDA1DBFED5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 4540 2016</Template>
  <TotalTime>30705</TotalTime>
  <Words>2517</Words>
  <Application>Microsoft Office PowerPoint</Application>
  <PresentationFormat>Widescreen</PresentationFormat>
  <Paragraphs>453</Paragraphs>
  <Slides>30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Candara</vt:lpstr>
      <vt:lpstr>Times New Roman</vt:lpstr>
      <vt:lpstr>Wingdings</vt:lpstr>
      <vt:lpstr>Book Antiqua</vt:lpstr>
      <vt:lpstr>Arial</vt:lpstr>
      <vt:lpstr>SWOT 2021</vt:lpstr>
      <vt:lpstr>Drinking Water Contaminants</vt:lpstr>
      <vt:lpstr>Overview</vt:lpstr>
      <vt:lpstr>Drinking Water Treatment and Germ Theory</vt:lpstr>
      <vt:lpstr>The flush toilet contaminates safe drinking water with feces</vt:lpstr>
      <vt:lpstr>Chicago Sanitary and Ship Canal 1892: a creative solution</vt:lpstr>
      <vt:lpstr>Southwark and Vauxhall Water Company</vt:lpstr>
      <vt:lpstr>Southwark and Vauxhall Water Company</vt:lpstr>
      <vt:lpstr>1892 Cholera outbreak in Hamburg Germany</vt:lpstr>
      <vt:lpstr>Altona vs. Hamburg: Cholera Cases</vt:lpstr>
      <vt:lpstr>Fecal-Oral Pathways</vt:lpstr>
      <vt:lpstr>PowerPoint Presentation</vt:lpstr>
      <vt:lpstr>Overview</vt:lpstr>
      <vt:lpstr>Waterborne Threats to Human Health</vt:lpstr>
      <vt:lpstr>Optimal Pathogen Exposure</vt:lpstr>
      <vt:lpstr>EPA: Safe Drinking Water Act (1974)</vt:lpstr>
      <vt:lpstr>Primary Standards: (Health) 6 Broad Categories</vt:lpstr>
      <vt:lpstr>Primary Standards: (Health) Inorganic chemicals (units of mg/L)</vt:lpstr>
      <vt:lpstr>Primary Standards: (Health) A Few Organic Chemicals (units of mg/L) see the complete list!</vt:lpstr>
      <vt:lpstr>How can we remove contaminant x?</vt:lpstr>
      <vt:lpstr>Primary Standards : (Health)  Related to Microorganisms</vt:lpstr>
      <vt:lpstr>Turbidity</vt:lpstr>
      <vt:lpstr>Turbidity: A measure of the scattering of light by particles in a suspension</vt:lpstr>
      <vt:lpstr>EPA Turbidity regulations</vt:lpstr>
      <vt:lpstr>Secondary Standards: Aesthetics </vt:lpstr>
      <vt:lpstr>If you can only afford one treatment process</vt:lpstr>
      <vt:lpstr>Effect of Chlorination on Inactivating Selected Bacteria </vt:lpstr>
      <vt:lpstr>Effect of Chlorination on Inactivating Selected Viruses </vt:lpstr>
      <vt:lpstr>Effect of Chlorination on Inactivating Selected Protozoa </vt:lpstr>
      <vt:lpstr>Which pathogens are a big concern with Chlorination?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Preferred Customer</dc:creator>
  <cp:lastModifiedBy>Monroe Weber-Shirk</cp:lastModifiedBy>
  <cp:revision>183</cp:revision>
  <cp:lastPrinted>1997-10-06T19:12:53Z</cp:lastPrinted>
  <dcterms:created xsi:type="dcterms:W3CDTF">1995-06-17T23:31:02Z</dcterms:created>
  <dcterms:modified xsi:type="dcterms:W3CDTF">2022-12-16T19:47:24Z</dcterms:modified>
</cp:coreProperties>
</file>